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19" r:id="rId6"/>
    <p:sldId id="321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36" r:id="rId19"/>
    <p:sldId id="322" r:id="rId20"/>
    <p:sldId id="323" r:id="rId21"/>
    <p:sldId id="326" r:id="rId22"/>
    <p:sldId id="328" r:id="rId23"/>
    <p:sldId id="329" r:id="rId24"/>
    <p:sldId id="338" r:id="rId25"/>
    <p:sldId id="330" r:id="rId26"/>
    <p:sldId id="331" r:id="rId27"/>
    <p:sldId id="335" r:id="rId28"/>
    <p:sldId id="337" r:id="rId29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ä¸­åº¦æ ·å¼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5698" autoAdjust="0"/>
  </p:normalViewPr>
  <p:slideViewPr>
    <p:cSldViewPr snapToGrid="0">
      <p:cViewPr varScale="1">
        <p:scale>
          <a:sx n="99" d="100"/>
          <a:sy n="99" d="100"/>
        </p:scale>
        <p:origin x="12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7AA76-988B-454E-9B8B-28F2F5A6641D}" type="doc">
      <dgm:prSet loTypeId="urn:microsoft.com/office/officeart/2005/8/layout/cycle4#1" loCatId="matrix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en-US" altLang="zh-TW"/>
        </a:p>
      </dgm:t>
    </dgm:pt>
    <dgm:pt modelId="{F12A14DB-AF05-48E3-ABF5-1A009630E2FA}">
      <dgm:prSet phldrT="[Text]"/>
      <dgm:spPr/>
      <dgm:t>
        <a:bodyPr/>
        <a:lstStyle/>
        <a:p>
          <a:r>
            <a:rPr lang="zh-TW" altLang="en-US" dirty="0" smtClean="0"/>
            <a:t>目標</a:t>
          </a:r>
          <a:endParaRPr lang="en-US" altLang="zh-TW" dirty="0"/>
        </a:p>
      </dgm:t>
    </dgm:pt>
    <dgm:pt modelId="{6BE9BD7D-E1EF-4E30-B72E-7682E5324EB1}" cxnId="{61D17353-6078-4429-B651-4A74673A9A3A}" type="parTrans">
      <dgm:prSet/>
      <dgm:spPr/>
      <dgm:t>
        <a:bodyPr/>
        <a:lstStyle/>
        <a:p>
          <a:endParaRPr lang="en-US" altLang="zh-TW"/>
        </a:p>
      </dgm:t>
    </dgm:pt>
    <dgm:pt modelId="{DD3649FE-82EE-4B5C-B154-EFF39B30C8F9}" cxnId="{61D17353-6078-4429-B651-4A74673A9A3A}" type="sibTrans">
      <dgm:prSet/>
      <dgm:spPr/>
      <dgm:t>
        <a:bodyPr/>
        <a:lstStyle/>
        <a:p>
          <a:endParaRPr lang="en-US" altLang="zh-TW"/>
        </a:p>
      </dgm:t>
    </dgm:pt>
    <dgm:pt modelId="{15FA16B8-31A1-47B3-B012-6D9599A2E57E}">
      <dgm:prSet phldrT="[Text]"/>
      <dgm:spPr/>
      <dgm:t>
        <a:bodyPr/>
        <a:lstStyle/>
        <a:p>
          <a:r>
            <a:rPr lang="zh-TW" altLang="en-US" dirty="0" smtClean="0"/>
            <a:t>動機</a:t>
          </a:r>
          <a:endParaRPr lang="en-US" altLang="zh-TW" dirty="0"/>
        </a:p>
      </dgm:t>
    </dgm:pt>
    <dgm:pt modelId="{6A35822B-98B6-456C-A51E-4C22C17738DE}" cxnId="{3182C5B2-B21D-4072-ABAE-2B53788F9635}" type="parTrans">
      <dgm:prSet/>
      <dgm:spPr/>
      <dgm:t>
        <a:bodyPr/>
        <a:lstStyle/>
        <a:p>
          <a:endParaRPr lang="en-US" altLang="zh-TW"/>
        </a:p>
      </dgm:t>
    </dgm:pt>
    <dgm:pt modelId="{580D5E11-3C1E-485F-A7F4-A4A154BC440B}" cxnId="{3182C5B2-B21D-4072-ABAE-2B53788F9635}" type="sibTrans">
      <dgm:prSet/>
      <dgm:spPr/>
      <dgm:t>
        <a:bodyPr/>
        <a:lstStyle/>
        <a:p>
          <a:endParaRPr lang="en-US" altLang="zh-TW"/>
        </a:p>
      </dgm:t>
    </dgm:pt>
    <dgm:pt modelId="{CB7E1EE2-F4AE-4FFB-943C-55F8C065B3C2}">
      <dgm:prSet phldrT="[Text]"/>
      <dgm:spPr/>
      <dgm:t>
        <a:bodyPr/>
        <a:lstStyle/>
        <a:p>
          <a:r>
            <a:rPr lang="zh-TW" altLang="en-US" dirty="0" smtClean="0"/>
            <a:t>跨出舒適圈</a:t>
          </a:r>
          <a:endParaRPr lang="en-US" altLang="zh-TW" dirty="0"/>
        </a:p>
      </dgm:t>
    </dgm:pt>
    <dgm:pt modelId="{76E72DBC-397F-4C43-BE71-1F99BBD6BB59}" cxnId="{7EEADEAD-AE54-4C0F-BFE3-9B6FAA408DBB}" type="parTrans">
      <dgm:prSet/>
      <dgm:spPr/>
      <dgm:t>
        <a:bodyPr/>
        <a:lstStyle/>
        <a:p>
          <a:endParaRPr lang="en-US" altLang="zh-TW"/>
        </a:p>
      </dgm:t>
    </dgm:pt>
    <dgm:pt modelId="{C1D2C5D9-AC2E-49ED-9794-FF424EDE24DB}" cxnId="{7EEADEAD-AE54-4C0F-BFE3-9B6FAA408DBB}" type="sibTrans">
      <dgm:prSet/>
      <dgm:spPr/>
      <dgm:t>
        <a:bodyPr/>
        <a:lstStyle/>
        <a:p>
          <a:endParaRPr lang="en-US" altLang="zh-TW"/>
        </a:p>
      </dgm:t>
    </dgm:pt>
    <dgm:pt modelId="{15825F1B-EEEC-4F54-92D3-99CD8698E07A}">
      <dgm:prSet phldrT="[Text]"/>
      <dgm:spPr/>
      <dgm:t>
        <a:bodyPr/>
        <a:lstStyle/>
        <a:p>
          <a:r>
            <a:rPr lang="zh-TW" altLang="en-US" dirty="0" smtClean="0"/>
            <a:t>導師</a:t>
          </a:r>
          <a:endParaRPr lang="en-US" altLang="zh-TW" dirty="0"/>
        </a:p>
      </dgm:t>
    </dgm:pt>
    <dgm:pt modelId="{0D0AE621-66CB-42DF-BF0E-29C94E02280A}" cxnId="{39E3779A-3EED-44F5-836C-7E168AFE9917}" type="parTrans">
      <dgm:prSet/>
      <dgm:spPr/>
      <dgm:t>
        <a:bodyPr/>
        <a:lstStyle/>
        <a:p>
          <a:endParaRPr lang="en-US" altLang="zh-TW"/>
        </a:p>
      </dgm:t>
    </dgm:pt>
    <dgm:pt modelId="{141728BF-8E7E-4628-BB65-CA78DE51D736}" cxnId="{39E3779A-3EED-44F5-836C-7E168AFE9917}" type="sibTrans">
      <dgm:prSet/>
      <dgm:spPr/>
      <dgm:t>
        <a:bodyPr/>
        <a:lstStyle/>
        <a:p>
          <a:endParaRPr lang="en-US" altLang="zh-TW"/>
        </a:p>
      </dgm:t>
    </dgm:pt>
    <dgm:pt modelId="{133A66FA-9321-43AB-AFB9-2CCE10302301}" type="pres">
      <dgm:prSet presAssocID="{7857AA76-988B-454E-9B8B-28F2F5A6641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 altLang="zh-TW"/>
        </a:p>
      </dgm:t>
    </dgm:pt>
    <dgm:pt modelId="{B521E553-F996-4D57-AEDB-D5CA075CDD73}" type="pres">
      <dgm:prSet presAssocID="{7857AA76-988B-454E-9B8B-28F2F5A6641D}" presName="children" presStyleCnt="0"/>
      <dgm:spPr/>
    </dgm:pt>
    <dgm:pt modelId="{EDC33CDE-89B1-4F60-B4A3-0742DC99A791}" type="pres">
      <dgm:prSet presAssocID="{7857AA76-988B-454E-9B8B-28F2F5A6641D}" presName="childPlaceholder" presStyleCnt="0"/>
      <dgm:spPr/>
    </dgm:pt>
    <dgm:pt modelId="{70D83BE3-B9F7-4139-A433-3111C8F6A609}" type="pres">
      <dgm:prSet presAssocID="{7857AA76-988B-454E-9B8B-28F2F5A6641D}" presName="circle" presStyleCnt="0"/>
      <dgm:spPr/>
    </dgm:pt>
    <dgm:pt modelId="{A80F720C-D828-437B-B4C9-D5CE25578210}" type="pres">
      <dgm:prSet presAssocID="{7857AA76-988B-454E-9B8B-28F2F5A6641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C8E5AC33-8B3F-4DDA-948C-D2B738505D18}" type="pres">
      <dgm:prSet presAssocID="{7857AA76-988B-454E-9B8B-28F2F5A6641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024C8CF8-8EE0-4719-BA34-38216CDE8737}" type="pres">
      <dgm:prSet presAssocID="{7857AA76-988B-454E-9B8B-28F2F5A6641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75E692E-8668-4DAC-9E25-D049D45B073A}" type="pres">
      <dgm:prSet presAssocID="{7857AA76-988B-454E-9B8B-28F2F5A6641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DE9B24B8-FD5B-4A22-A6BC-0AFBD188A581}" type="pres">
      <dgm:prSet presAssocID="{7857AA76-988B-454E-9B8B-28F2F5A6641D}" presName="quadrantPlaceholder" presStyleCnt="0"/>
      <dgm:spPr/>
    </dgm:pt>
    <dgm:pt modelId="{312BAD2C-51CC-4D5C-ABBE-153E29BB4329}" type="pres">
      <dgm:prSet presAssocID="{7857AA76-988B-454E-9B8B-28F2F5A6641D}" presName="center1" presStyleLbl="fgShp" presStyleIdx="0" presStyleCnt="2"/>
      <dgm:spPr/>
    </dgm:pt>
    <dgm:pt modelId="{502308C2-9B85-4598-98BE-90EF22DF056C}" type="pres">
      <dgm:prSet presAssocID="{7857AA76-988B-454E-9B8B-28F2F5A6641D}" presName="center2" presStyleLbl="fgShp" presStyleIdx="1" presStyleCnt="2"/>
      <dgm:spPr/>
    </dgm:pt>
  </dgm:ptLst>
  <dgm:cxnLst>
    <dgm:cxn modelId="{7EEADEAD-AE54-4C0F-BFE3-9B6FAA408DBB}" srcId="{7857AA76-988B-454E-9B8B-28F2F5A6641D}" destId="{CB7E1EE2-F4AE-4FFB-943C-55F8C065B3C2}" srcOrd="2" destOrd="0" parTransId="{76E72DBC-397F-4C43-BE71-1F99BBD6BB59}" sibTransId="{C1D2C5D9-AC2E-49ED-9794-FF424EDE24DB}"/>
    <dgm:cxn modelId="{6C3770E6-067B-47B1-BD18-3F90A212083E}" type="presOf" srcId="{15FA16B8-31A1-47B3-B012-6D9599A2E57E}" destId="{C8E5AC33-8B3F-4DDA-948C-D2B738505D18}" srcOrd="0" destOrd="0" presId="urn:microsoft.com/office/officeart/2005/8/layout/cycle4#1"/>
    <dgm:cxn modelId="{688A177E-CC08-4B8A-8D04-1967FC3AE87C}" type="presOf" srcId="{F12A14DB-AF05-48E3-ABF5-1A009630E2FA}" destId="{A80F720C-D828-437B-B4C9-D5CE25578210}" srcOrd="0" destOrd="0" presId="urn:microsoft.com/office/officeart/2005/8/layout/cycle4#1"/>
    <dgm:cxn modelId="{B2D086BD-54B6-4102-A99E-DC1367673794}" type="presOf" srcId="{7857AA76-988B-454E-9B8B-28F2F5A6641D}" destId="{133A66FA-9321-43AB-AFB9-2CCE10302301}" srcOrd="0" destOrd="0" presId="urn:microsoft.com/office/officeart/2005/8/layout/cycle4#1"/>
    <dgm:cxn modelId="{39E3779A-3EED-44F5-836C-7E168AFE9917}" srcId="{7857AA76-988B-454E-9B8B-28F2F5A6641D}" destId="{15825F1B-EEEC-4F54-92D3-99CD8698E07A}" srcOrd="3" destOrd="0" parTransId="{0D0AE621-66CB-42DF-BF0E-29C94E02280A}" sibTransId="{141728BF-8E7E-4628-BB65-CA78DE51D736}"/>
    <dgm:cxn modelId="{C790C874-E996-49BC-9E88-AD8C1C792935}" type="presOf" srcId="{15825F1B-EEEC-4F54-92D3-99CD8698E07A}" destId="{875E692E-8668-4DAC-9E25-D049D45B073A}" srcOrd="0" destOrd="0" presId="urn:microsoft.com/office/officeart/2005/8/layout/cycle4#1"/>
    <dgm:cxn modelId="{33C0E27F-D75F-42E5-A0AB-A87927F3DF2C}" type="presOf" srcId="{CB7E1EE2-F4AE-4FFB-943C-55F8C065B3C2}" destId="{024C8CF8-8EE0-4719-BA34-38216CDE8737}" srcOrd="0" destOrd="0" presId="urn:microsoft.com/office/officeart/2005/8/layout/cycle4#1"/>
    <dgm:cxn modelId="{3182C5B2-B21D-4072-ABAE-2B53788F9635}" srcId="{7857AA76-988B-454E-9B8B-28F2F5A6641D}" destId="{15FA16B8-31A1-47B3-B012-6D9599A2E57E}" srcOrd="1" destOrd="0" parTransId="{6A35822B-98B6-456C-A51E-4C22C17738DE}" sibTransId="{580D5E11-3C1E-485F-A7F4-A4A154BC440B}"/>
    <dgm:cxn modelId="{61D17353-6078-4429-B651-4A74673A9A3A}" srcId="{7857AA76-988B-454E-9B8B-28F2F5A6641D}" destId="{F12A14DB-AF05-48E3-ABF5-1A009630E2FA}" srcOrd="0" destOrd="0" parTransId="{6BE9BD7D-E1EF-4E30-B72E-7682E5324EB1}" sibTransId="{DD3649FE-82EE-4B5C-B154-EFF39B30C8F9}"/>
    <dgm:cxn modelId="{00090328-FBCD-40A5-86BF-A312E0AE3B11}" type="presParOf" srcId="{133A66FA-9321-43AB-AFB9-2CCE10302301}" destId="{B521E553-F996-4D57-AEDB-D5CA075CDD73}" srcOrd="0" destOrd="0" presId="urn:microsoft.com/office/officeart/2005/8/layout/cycle4#1"/>
    <dgm:cxn modelId="{FA1CB192-C383-43E6-A389-A4055565D845}" type="presParOf" srcId="{B521E553-F996-4D57-AEDB-D5CA075CDD73}" destId="{EDC33CDE-89B1-4F60-B4A3-0742DC99A791}" srcOrd="0" destOrd="0" presId="urn:microsoft.com/office/officeart/2005/8/layout/cycle4#1"/>
    <dgm:cxn modelId="{F7F1AA7F-DDBA-405C-8FB6-FBDC08150415}" type="presParOf" srcId="{133A66FA-9321-43AB-AFB9-2CCE10302301}" destId="{70D83BE3-B9F7-4139-A433-3111C8F6A609}" srcOrd="1" destOrd="0" presId="urn:microsoft.com/office/officeart/2005/8/layout/cycle4#1"/>
    <dgm:cxn modelId="{8B6602BA-487B-40DE-BA15-CE0C47B6FE8B}" type="presParOf" srcId="{70D83BE3-B9F7-4139-A433-3111C8F6A609}" destId="{A80F720C-D828-437B-B4C9-D5CE25578210}" srcOrd="0" destOrd="0" presId="urn:microsoft.com/office/officeart/2005/8/layout/cycle4#1"/>
    <dgm:cxn modelId="{9673946F-6EDD-4C2A-8F32-5D587F698183}" type="presParOf" srcId="{70D83BE3-B9F7-4139-A433-3111C8F6A609}" destId="{C8E5AC33-8B3F-4DDA-948C-D2B738505D18}" srcOrd="1" destOrd="0" presId="urn:microsoft.com/office/officeart/2005/8/layout/cycle4#1"/>
    <dgm:cxn modelId="{2E7E08EA-8313-4FEE-A95A-75A7328B9E84}" type="presParOf" srcId="{70D83BE3-B9F7-4139-A433-3111C8F6A609}" destId="{024C8CF8-8EE0-4719-BA34-38216CDE8737}" srcOrd="2" destOrd="0" presId="urn:microsoft.com/office/officeart/2005/8/layout/cycle4#1"/>
    <dgm:cxn modelId="{6E71D5BD-3F8B-4437-A475-963FF6AF77C1}" type="presParOf" srcId="{70D83BE3-B9F7-4139-A433-3111C8F6A609}" destId="{875E692E-8668-4DAC-9E25-D049D45B073A}" srcOrd="3" destOrd="0" presId="urn:microsoft.com/office/officeart/2005/8/layout/cycle4#1"/>
    <dgm:cxn modelId="{AF93CBFB-CA43-4294-82DB-440DCC99A926}" type="presParOf" srcId="{70D83BE3-B9F7-4139-A433-3111C8F6A609}" destId="{DE9B24B8-FD5B-4A22-A6BC-0AFBD188A581}" srcOrd="4" destOrd="0" presId="urn:microsoft.com/office/officeart/2005/8/layout/cycle4#1"/>
    <dgm:cxn modelId="{D1F10112-64A4-4A34-819B-BF5CC4428216}" type="presParOf" srcId="{133A66FA-9321-43AB-AFB9-2CCE10302301}" destId="{312BAD2C-51CC-4D5C-ABBE-153E29BB4329}" srcOrd="2" destOrd="0" presId="urn:microsoft.com/office/officeart/2005/8/layout/cycle4#1"/>
    <dgm:cxn modelId="{4C86F041-6EA3-470A-8130-5E4FDA13F73D}" type="presParOf" srcId="{133A66FA-9321-43AB-AFB9-2CCE10302301}" destId="{502308C2-9B85-4598-98BE-90EF22DF056C}" srcOrd="3" destOrd="0" presId="urn:microsoft.com/office/officeart/2005/8/layout/cycle4#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F720C-D828-437B-B4C9-D5CE25578210}">
      <dsp:nvSpPr>
        <dsp:cNvPr id="0" name=""/>
        <dsp:cNvSpPr/>
      </dsp:nvSpPr>
      <dsp:spPr>
        <a:xfrm>
          <a:off x="1321477" y="263409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目標</a:t>
          </a:r>
          <a:endParaRPr lang="en-US" altLang="zh-TW" sz="2700" kern="1200" dirty="0"/>
        </a:p>
      </dsp:txBody>
      <dsp:txXfrm>
        <a:off x="1907552" y="849484"/>
        <a:ext cx="1414909" cy="1414909"/>
      </dsp:txXfrm>
    </dsp:sp>
    <dsp:sp modelId="{C8E5AC33-8B3F-4DDA-948C-D2B738505D18}">
      <dsp:nvSpPr>
        <dsp:cNvPr id="0" name=""/>
        <dsp:cNvSpPr/>
      </dsp:nvSpPr>
      <dsp:spPr>
        <a:xfrm rot="5400000">
          <a:off x="3414886" y="263409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動機</a:t>
          </a:r>
          <a:endParaRPr lang="en-US" altLang="zh-TW" sz="2700" kern="1200" dirty="0"/>
        </a:p>
      </dsp:txBody>
      <dsp:txXfrm rot="-5400000">
        <a:off x="3414886" y="849484"/>
        <a:ext cx="1414909" cy="1414909"/>
      </dsp:txXfrm>
    </dsp:sp>
    <dsp:sp modelId="{024C8CF8-8EE0-4719-BA34-38216CDE8737}">
      <dsp:nvSpPr>
        <dsp:cNvPr id="0" name=""/>
        <dsp:cNvSpPr/>
      </dsp:nvSpPr>
      <dsp:spPr>
        <a:xfrm rot="10800000">
          <a:off x="3414886" y="2356818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跨出舒適圈</a:t>
          </a:r>
          <a:endParaRPr lang="en-US" altLang="zh-TW" sz="2700" kern="1200" dirty="0"/>
        </a:p>
      </dsp:txBody>
      <dsp:txXfrm rot="10800000">
        <a:off x="3414886" y="2356818"/>
        <a:ext cx="1414909" cy="1414909"/>
      </dsp:txXfrm>
    </dsp:sp>
    <dsp:sp modelId="{875E692E-8668-4DAC-9E25-D049D45B073A}">
      <dsp:nvSpPr>
        <dsp:cNvPr id="0" name=""/>
        <dsp:cNvSpPr/>
      </dsp:nvSpPr>
      <dsp:spPr>
        <a:xfrm rot="16200000">
          <a:off x="1321477" y="2356818"/>
          <a:ext cx="2000984" cy="2000984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kern="1200" dirty="0" smtClean="0"/>
            <a:t>導師</a:t>
          </a:r>
          <a:endParaRPr lang="en-US" altLang="zh-TW" sz="2700" kern="1200" dirty="0"/>
        </a:p>
      </dsp:txBody>
      <dsp:txXfrm rot="5400000">
        <a:off x="1907552" y="2356818"/>
        <a:ext cx="1414909" cy="1414909"/>
      </dsp:txXfrm>
    </dsp:sp>
    <dsp:sp modelId="{312BAD2C-51CC-4D5C-ABBE-153E29BB4329}">
      <dsp:nvSpPr>
        <dsp:cNvPr id="0" name=""/>
        <dsp:cNvSpPr/>
      </dsp:nvSpPr>
      <dsp:spPr>
        <a:xfrm>
          <a:off x="3023238" y="1894696"/>
          <a:ext cx="690871" cy="600757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2308C2-9B85-4598-98BE-90EF22DF056C}">
      <dsp:nvSpPr>
        <dsp:cNvPr id="0" name=""/>
        <dsp:cNvSpPr/>
      </dsp:nvSpPr>
      <dsp:spPr>
        <a:xfrm rot="10800000">
          <a:off x="3023238" y="2125757"/>
          <a:ext cx="690871" cy="600757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557CC-687A-4FAF-8472-56CCDC250691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該如何遊說新生？老師打電話？學長打電話？研習營？</a:t>
            </a:r>
            <a:endParaRPr lang="en-US" altLang="zh-TW" sz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一句這些新聲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Goal: </a:t>
            </a:r>
            <a:r>
              <a:rPr lang="zh-TW" altLang="en-US" dirty="0" smtClean="0"/>
              <a:t>舉例來說，妳要考多易，妳的目標在哪裡</a:t>
            </a:r>
            <a:r>
              <a:rPr lang="en-US" altLang="zh-TW" dirty="0" smtClean="0"/>
              <a:t>?...</a:t>
            </a:r>
            <a:endParaRPr lang="en-US" altLang="zh-TW" dirty="0" smtClean="0"/>
          </a:p>
          <a:p>
            <a:r>
              <a:rPr lang="zh-TW" altLang="en-US" dirty="0" smtClean="0"/>
              <a:t>動機</a:t>
            </a:r>
            <a:r>
              <a:rPr lang="en-US" altLang="zh-TW" dirty="0" smtClean="0"/>
              <a:t>:</a:t>
            </a:r>
            <a:r>
              <a:rPr lang="zh-TW" altLang="en-US" dirty="0" smtClean="0"/>
              <a:t> 有一把槍逼著我一定要考倒</a:t>
            </a:r>
            <a:r>
              <a:rPr lang="en-US" altLang="zh-TW" dirty="0" smtClean="0"/>
              <a:t>750</a:t>
            </a:r>
            <a:r>
              <a:rPr lang="zh-TW" altLang="en-US" dirty="0" smtClean="0"/>
              <a:t>，不然就沒變髮去交換學生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第一，有這麼好的線上資源，不用嗎</a:t>
            </a:r>
            <a:r>
              <a:rPr lang="en-US" altLang="zh-TW" dirty="0" smtClean="0"/>
              <a:t>?</a:t>
            </a:r>
            <a:r>
              <a:rPr lang="zh-TW" altLang="en-US" dirty="0" smtClean="0"/>
              <a:t> 部分免費，部份收一點前</a:t>
            </a:r>
            <a:endParaRPr lang="en-US" altLang="zh-TW" dirty="0" smtClean="0"/>
          </a:p>
          <a:p>
            <a:r>
              <a:rPr lang="zh-TW" altLang="en-US" dirty="0" smtClean="0"/>
              <a:t>第二，他有中文字幕，英文不好，可用 </a:t>
            </a:r>
            <a:endParaRPr lang="en-US" altLang="zh-TW" dirty="0" smtClean="0"/>
          </a:p>
          <a:p>
            <a:r>
              <a:rPr lang="zh-TW" altLang="en-US" dirty="0" smtClean="0"/>
              <a:t>第三，隨時隨地看，部受實空間限制</a:t>
            </a:r>
            <a:endParaRPr lang="en-US" altLang="zh-TW" dirty="0" smtClean="0"/>
          </a:p>
          <a:p>
            <a:r>
              <a:rPr lang="zh-TW" altLang="en-US" dirty="0" smtClean="0"/>
              <a:t>第四，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 smtClean="0"/>
              <a:t>peak</a:t>
            </a:r>
            <a:r>
              <a:rPr lang="zh-TW" altLang="en-US" dirty="0" smtClean="0"/>
              <a:t>具體實作法則</a:t>
            </a:r>
            <a:r>
              <a:rPr lang="en-US" altLang="zh-TW" dirty="0" smtClean="0"/>
              <a:t>:</a:t>
            </a:r>
            <a:r>
              <a:rPr lang="zh-TW" altLang="en-US" dirty="0" smtClean="0"/>
              <a:t> 獨立實作，醫生老，部一定</a:t>
            </a:r>
            <a:r>
              <a:rPr lang="en-US" altLang="zh-TW" dirty="0" smtClean="0"/>
              <a:t>exp.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Wrap up: </a:t>
            </a:r>
            <a:endParaRPr lang="en-US" altLang="zh-TW" dirty="0" smtClean="0"/>
          </a:p>
          <a:p>
            <a:r>
              <a:rPr lang="zh-TW" altLang="en-US" dirty="0" smtClean="0"/>
              <a:t>目標</a:t>
            </a:r>
            <a:r>
              <a:rPr lang="en-US" altLang="zh-TW" dirty="0" smtClean="0">
                <a:sym typeface="Wingdings" panose="05000000000000000000" charset="2"/>
              </a:rPr>
              <a:t></a:t>
            </a:r>
            <a:r>
              <a:rPr lang="zh-TW" altLang="en-US" dirty="0" smtClean="0">
                <a:sym typeface="Wingdings" panose="05000000000000000000" charset="2"/>
              </a:rPr>
              <a:t>排程</a:t>
            </a:r>
            <a:r>
              <a:rPr lang="en-US" altLang="zh-TW" dirty="0" smtClean="0">
                <a:sym typeface="Wingdings" panose="05000000000000000000" charset="2"/>
              </a:rPr>
              <a:t>+time</a:t>
            </a:r>
            <a:endParaRPr lang="en-US" altLang="zh-TW" dirty="0" smtClean="0">
              <a:sym typeface="Wingdings" panose="05000000000000000000" charset="2"/>
            </a:endParaRPr>
          </a:p>
          <a:p>
            <a:r>
              <a:rPr lang="zh-TW" altLang="en-US" dirty="0" smtClean="0"/>
              <a:t>動基</a:t>
            </a:r>
            <a:r>
              <a:rPr lang="en-US" altLang="zh-TW" dirty="0" smtClean="0">
                <a:sym typeface="Wingdings" panose="05000000000000000000" charset="2"/>
              </a:rPr>
              <a:t></a:t>
            </a:r>
            <a:r>
              <a:rPr lang="zh-TW" altLang="en-US" dirty="0" smtClean="0">
                <a:sym typeface="Wingdings" panose="05000000000000000000" charset="2"/>
              </a:rPr>
              <a:t>孟彥老師讓我們一定要用資科作論文，槍</a:t>
            </a:r>
            <a:endParaRPr lang="en-US" altLang="zh-TW" dirty="0" smtClean="0">
              <a:sym typeface="Wingdings" panose="05000000000000000000" charset="2"/>
            </a:endParaRPr>
          </a:p>
          <a:p>
            <a:r>
              <a:rPr lang="zh-TW" altLang="en-US" dirty="0" smtClean="0">
                <a:sym typeface="Wingdings" panose="05000000000000000000" charset="2"/>
              </a:rPr>
              <a:t>導師</a:t>
            </a:r>
            <a:r>
              <a:rPr lang="en-US" altLang="zh-TW" dirty="0" smtClean="0">
                <a:sym typeface="Wingdings" panose="05000000000000000000" charset="2"/>
              </a:rPr>
              <a:t></a:t>
            </a:r>
            <a:r>
              <a:rPr lang="zh-TW" altLang="en-US" dirty="0" smtClean="0">
                <a:sym typeface="Wingdings" panose="05000000000000000000" charset="2"/>
              </a:rPr>
              <a:t>小弟</a:t>
            </a:r>
            <a:endParaRPr lang="en-US" altLang="zh-TW" dirty="0" smtClean="0">
              <a:sym typeface="Wingdings" panose="05000000000000000000" charset="2"/>
            </a:endParaRPr>
          </a:p>
          <a:p>
            <a:r>
              <a:rPr lang="zh-TW" altLang="en-US" dirty="0" smtClean="0">
                <a:sym typeface="Wingdings" panose="05000000000000000000" charset="2"/>
              </a:rPr>
              <a:t>等於跨出舒適圈</a:t>
            </a:r>
            <a:endParaRPr lang="en-US" altLang="zh-TW" dirty="0" smtClean="0">
              <a:sym typeface="Wingdings" panose="05000000000000000000" charset="2"/>
            </a:endParaRPr>
          </a:p>
          <a:p>
            <a:endParaRPr lang="en-US" altLang="zh-TW" dirty="0" smtClean="0">
              <a:sym typeface="Wingdings" panose="05000000000000000000" charset="2"/>
            </a:endParaRPr>
          </a:p>
          <a:p>
            <a:r>
              <a:rPr lang="zh-TW" altLang="en-US" dirty="0" smtClean="0">
                <a:sym typeface="Wingdings" panose="05000000000000000000" charset="2"/>
              </a:rPr>
              <a:t>最後，刻意練習的具體實作就是獨立實作，</a:t>
            </a:r>
            <a:r>
              <a:rPr lang="en-US" altLang="zh-TW" dirty="0" smtClean="0">
                <a:sym typeface="Wingdings" panose="05000000000000000000" charset="2"/>
              </a:rPr>
              <a:t>IR</a:t>
            </a:r>
            <a:r>
              <a:rPr lang="zh-TW" altLang="en-US" dirty="0" smtClean="0">
                <a:sym typeface="Wingdings" panose="05000000000000000000" charset="2"/>
              </a:rPr>
              <a:t>專案</a:t>
            </a:r>
            <a:endParaRPr lang="en-US" altLang="zh-TW" dirty="0" smtClean="0">
              <a:sym typeface="Wingdings" panose="05000000000000000000" charset="2"/>
            </a:endParaRPr>
          </a:p>
          <a:p>
            <a:endParaRPr lang="en-US" altLang="zh-TW" dirty="0" smtClean="0">
              <a:sym typeface="Wingdings" panose="05000000000000000000" charset="2"/>
            </a:endParaRPr>
          </a:p>
          <a:p>
            <a:endParaRPr lang="en-US" altLang="zh-TW" dirty="0" smtClean="0">
              <a:sym typeface="Wingdings" panose="05000000000000000000" charset="2"/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x-none" altLang="zh-TW"/>
              <a:t>wom : 對於自然語言處理的text2vec, tf-idf, rnn應該都蠻熟的，更遑論正負面口碑的paper</a:t>
            </a:r>
            <a:endParaRPr lang="x-none" altLang="zh-TW"/>
          </a:p>
          <a:p>
            <a:endParaRPr lang="x-none" altLang="zh-TW"/>
          </a:p>
          <a:p>
            <a:endParaRPr lang="x-none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知後會建構</a:t>
            </a:r>
            <a:r>
              <a:rPr lang="en-US" altLang="zh-TW" dirty="0" smtClean="0"/>
              <a:t>N</a:t>
            </a:r>
            <a:r>
              <a:rPr lang="zh-TW" altLang="en-US" dirty="0" smtClean="0"/>
              <a:t>種模型，如果以比較直觀的語言建夠，對於同學來說，學習上會相對簡單</a:t>
            </a:r>
            <a:endParaRPr lang="en-US" altLang="zh-TW" dirty="0" smtClean="0"/>
          </a:p>
          <a:p>
            <a:r>
              <a:rPr lang="en-US" altLang="zh-TW" dirty="0" smtClean="0"/>
              <a:t>All in all </a:t>
            </a:r>
            <a:r>
              <a:rPr lang="en-US" altLang="zh-TW" dirty="0" err="1" smtClean="0"/>
              <a:t>iGood</a:t>
            </a:r>
            <a:r>
              <a:rPr lang="en-US" altLang="zh-TW" dirty="0" smtClean="0"/>
              <a:t> at it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處處留心皆資料，落花水面皆金礦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爬蟲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影片</a:t>
            </a:r>
            <a:r>
              <a:rPr lang="en-US" altLang="zh-TW" sz="2600" dirty="0" smtClean="0"/>
              <a:t>)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競爭對手分析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購物籃分析視覺化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商業字詞屬性分析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雷達圖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600" dirty="0" smtClean="0"/>
              <a:t>機器學習與客製化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字詞重要性評判 </a:t>
            </a:r>
            <a:r>
              <a:rPr lang="en-US" altLang="zh-TW" sz="2600" dirty="0" smtClean="0"/>
              <a:t>&amp;</a:t>
            </a:r>
            <a:r>
              <a:rPr lang="zh-TW" altLang="en-US" sz="2600" dirty="0" smtClean="0"/>
              <a:t> 地理資訊系統應用</a:t>
            </a:r>
            <a:endParaRPr lang="en-US" altLang="zh-TW" sz="26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TW" sz="2600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圖片換位置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TW" altLang="en-US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圖片要換</a:t>
            </a:r>
            <a:endParaRPr lang="en-US" altLang="zh-TW" sz="1200" dirty="0" smtClean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TW" sz="1200" dirty="0" smtClean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FBF1-CFA4-4579-BFD7-9141C2EB412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itchFamily="34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 sz="1800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itchFamily="34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z="1800" smtClean="0"/>
            </a:p>
          </p:txBody>
        </p:sp>
      </p:grpSp>
      <p:sp>
        <p:nvSpPr>
          <p:cNvPr id="6348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6348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charset="2"/>
              <a:buNone/>
              <a:defRPr/>
            </a:lvl1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700BDE-A51D-4C1D-BAA8-A001D3F60A14}" type="datetime1">
              <a:rPr lang="zh-TW" altLang="en-US" smtClean="0"/>
            </a:fld>
            <a:endParaRPr lang="zh-TW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F05AE-A12D-432C-8E44-C21C226B184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127AB2E-1751-4BD2-A3B7-6626D7F81AC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F4F617-F489-4A05-A4FC-748951E5E829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 hasCustomPrompt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chart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7CA116-C434-4296-88BD-664B04AABCB5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 hasCustomPrompt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r>
              <a:rPr lang="en-US" altLang="zh-TW" noProof="0" smtClean="0"/>
              <a:t>Click icon to add table</a:t>
            </a:r>
            <a:endParaRPr lang="zh-TW" alt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FD929B-11D1-4D69-B029-261100644B56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 smtClean="0"/>
              <a:t>Edit Master text styles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Second level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Third level</a:t>
            </a:r>
            <a:endParaRPr lang="en-US" altLang="zh-TW" dirty="0" smtClean="0"/>
          </a:p>
          <a:p>
            <a:pPr lvl="3"/>
            <a:r>
              <a:rPr lang="en-US" altLang="zh-TW" dirty="0" smtClean="0"/>
              <a:t>Fourth level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Fifth level</a:t>
            </a:r>
            <a:endParaRPr lang="zh-TW" alt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40AEC7-F6BD-47A5-9958-708FE2FFE28E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Picture 2" descr="Image result for pytorch image dem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996" y="6053695"/>
            <a:ext cx="720237" cy="7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394625-DEDA-4488-9EC1-397FDD7109AD}" type="datetime1">
              <a:rPr lang="zh-TW" altLang="en-US" smtClean="0"/>
            </a:fld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F2AF8D-170D-4611-B4DC-27A6790CA9B4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24ADDC-2CAA-4C83-8C3E-862D9AE57EDC}" type="datetime1">
              <a:rPr lang="zh-TW" altLang="en-US" smtClean="0"/>
            </a:fld>
            <a:endParaRPr lang="zh-TW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57362-BF41-4017-AD80-BC97A6C4F5A8}" type="datetime1">
              <a:rPr lang="zh-TW" altLang="en-US" smtClean="0"/>
            </a:fld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EDF62-E91F-46FA-AF37-E6CBFD635E64}" type="datetime1">
              <a:rPr lang="zh-TW" altLang="en-US" smtClean="0"/>
            </a:fld>
            <a:endParaRPr lang="zh-TW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  <a:endParaRPr lang="en-US" altLang="zh-TW" smtClean="0"/>
          </a:p>
          <a:p>
            <a:pPr lvl="1"/>
            <a:r>
              <a:rPr lang="en-US" altLang="zh-TW" smtClean="0"/>
              <a:t>Second level</a:t>
            </a:r>
            <a:endParaRPr lang="en-US" altLang="zh-TW" smtClean="0"/>
          </a:p>
          <a:p>
            <a:pPr lvl="2"/>
            <a:r>
              <a:rPr lang="en-US" altLang="zh-TW" smtClean="0"/>
              <a:t>Third level</a:t>
            </a:r>
            <a:endParaRPr lang="en-US" altLang="zh-TW" smtClean="0"/>
          </a:p>
          <a:p>
            <a:pPr lvl="3"/>
            <a:r>
              <a:rPr lang="en-US" altLang="zh-TW" smtClean="0"/>
              <a:t>Fourth level</a:t>
            </a:r>
            <a:endParaRPr lang="en-US" altLang="zh-TW" smtClean="0"/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1016FC-9ABF-421D-B93F-CAAA07595AA4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TW" noProof="0" smtClean="0"/>
              <a:t>Click icon to add picture</a:t>
            </a:r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25ACA9-A2A9-4904-9066-CDC18F91E02C}" type="datetime1">
              <a:rPr lang="zh-TW" altLang="en-US" smtClean="0"/>
            </a:fld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itchFamily="34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zh-TW" sz="2400" smtClean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38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0" sz="1400">
                <a:ea typeface="新細明體" charset="-120"/>
              </a:defRPr>
            </a:lvl1pPr>
          </a:lstStyle>
          <a:p>
            <a:fld id="{4DF2B8F2-7910-4285-9B5D-484E1E8E3DD1}" type="datetime1">
              <a:rPr lang="zh-TW" altLang="en-US" smtClean="0"/>
            </a:fld>
            <a:endParaRPr lang="zh-TW" altLang="en-US"/>
          </a:p>
        </p:txBody>
      </p:sp>
      <p:sp>
        <p:nvSpPr>
          <p:cNvPr id="6338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kumimoji="0" sz="1400"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26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4651" y="6248400"/>
            <a:ext cx="2540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0" sz="1200" b="1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charset="2"/>
        <a:buChar char="l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burtchworks.com/2016/07/13/sas-r-python-survey-2016-tool-analytics-pros-prefer/" TargetMode="External"/><Relationship Id="rId1" Type="http://schemas.openxmlformats.org/officeDocument/2006/relationships/hyperlink" Target="https://www.datacamp.com/community/tutorials/r-or-python-for-data-analysis#gs.vFp6RH0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hyperlink" Target="https://youtu.be/PHpByTfygx4&#13;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口碑團隊</a:t>
            </a:r>
            <a:r>
              <a:rPr lang="en-US" altLang="zh-TW" dirty="0" smtClean="0"/>
              <a:t>_2017</a:t>
            </a:r>
            <a:r>
              <a:rPr lang="zh-TW" altLang="en-US" dirty="0" smtClean="0"/>
              <a:t>年暑期資料科學實作計畫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77986"/>
            <a:ext cx="8534400" cy="2160814"/>
          </a:xfrm>
        </p:spPr>
        <p:txBody>
          <a:bodyPr/>
          <a:lstStyle/>
          <a:p>
            <a:r>
              <a:rPr lang="zh-TW" altLang="en-US" sz="3600" dirty="0" smtClean="0"/>
              <a:t>介紹</a:t>
            </a:r>
            <a:r>
              <a:rPr lang="zh-TW" altLang="en-US" sz="3600" b="1" dirty="0" smtClean="0"/>
              <a:t>：</a:t>
            </a:r>
            <a:r>
              <a:rPr lang="zh-TW" altLang="zh-TW" sz="3600" dirty="0" smtClean="0"/>
              <a:t>資</a:t>
            </a:r>
            <a:r>
              <a:rPr lang="zh-TW" altLang="zh-TW" sz="3600" dirty="0"/>
              <a:t>料科</a:t>
            </a:r>
            <a:r>
              <a:rPr lang="zh-TW" altLang="zh-TW" sz="3600" dirty="0" smtClean="0"/>
              <a:t>學工具（</a:t>
            </a:r>
            <a:r>
              <a:rPr lang="en-US" altLang="zh-TW" sz="3600" dirty="0" smtClean="0"/>
              <a:t>R</a:t>
            </a:r>
            <a:r>
              <a:rPr lang="zh-TW" altLang="en-US" sz="3600" dirty="0" smtClean="0"/>
              <a:t>）與</a:t>
            </a:r>
            <a:r>
              <a:rPr lang="zh-TW" altLang="en-US" dirty="0"/>
              <a:t>實作計畫</a:t>
            </a:r>
            <a:endParaRPr lang="en-US" altLang="zh-TW" dirty="0"/>
          </a:p>
          <a:p>
            <a:endParaRPr lang="en-US" altLang="zh-TW" dirty="0" smtClean="0"/>
          </a:p>
          <a:p>
            <a:pPr algn="l"/>
            <a:r>
              <a:rPr lang="zh-TW" altLang="en-US" sz="2400" dirty="0" smtClean="0"/>
              <a:t>分享者：鍾皓軒</a:t>
            </a:r>
            <a:r>
              <a:rPr lang="zh-TW" altLang="en-US" sz="2400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，</a:t>
            </a:r>
            <a:r>
              <a:rPr lang="en-US" altLang="zh-TW" sz="2400" i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howard10108017@gmail.com.tw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更進階一點的繪圖應用</a:t>
            </a:r>
            <a:endParaRPr lang="zh-TW" altLang="en-US" dirty="0"/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2865329" y="1981277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115406" y="3492381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TW" altLang="en-US" sz="3600" kern="0" dirty="0"/>
              <a:t>無此功能</a:t>
            </a:r>
            <a:r>
              <a:rPr lang="en-US" altLang="zh-TW" sz="3600" kern="0" dirty="0"/>
              <a:t>!</a:t>
            </a:r>
            <a:endParaRPr lang="zh-TW" altLang="en-US" sz="36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928" y="4585038"/>
            <a:ext cx="3996767" cy="18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27" y="2601105"/>
            <a:ext cx="3812680" cy="178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請問：</a:t>
            </a:r>
            <a:r>
              <a:rPr lang="en-US" altLang="zh-TW" dirty="0" smtClean="0"/>
              <a:t>A</a:t>
            </a:r>
            <a:r>
              <a:rPr lang="zh-TW" altLang="en-US" dirty="0" smtClean="0"/>
              <a:t>軟體貴</a:t>
            </a:r>
            <a:r>
              <a:rPr lang="en-US" altLang="zh-TW" dirty="0" smtClean="0"/>
              <a:t>?</a:t>
            </a:r>
            <a:r>
              <a:rPr lang="zh-TW" altLang="en-US" dirty="0" smtClean="0"/>
              <a:t> 還是</a:t>
            </a:r>
            <a:r>
              <a:rPr lang="en-US" altLang="zh-TW" dirty="0" smtClean="0"/>
              <a:t>B</a:t>
            </a:r>
            <a:r>
              <a:rPr lang="zh-TW" altLang="en-US" dirty="0" smtClean="0"/>
              <a:t>軟體貴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76785" y="2069108"/>
            <a:ext cx="4358326" cy="4669452"/>
            <a:chOff x="452785" y="2069108"/>
            <a:chExt cx="4358326" cy="4669452"/>
          </a:xfrm>
        </p:grpSpPr>
        <p:pic>
          <p:nvPicPr>
            <p:cNvPr id="1026" name="Picture 2" descr="Image result for 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445" y="2069108"/>
              <a:ext cx="1105106" cy="85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Content Placeholder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" b="1"/>
            <a:stretch>
              <a:fillRect/>
            </a:stretch>
          </p:blipFill>
          <p:spPr bwMode="auto">
            <a:xfrm>
              <a:off x="452785" y="3042445"/>
              <a:ext cx="4047669" cy="3696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Content Placeholder 2"/>
            <p:cNvSpPr txBox="1"/>
            <p:nvPr/>
          </p:nvSpPr>
          <p:spPr bwMode="auto">
            <a:xfrm>
              <a:off x="2666399" y="2465087"/>
              <a:ext cx="2144712" cy="54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57175" indent="-2571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charset="2"/>
                <a:buChar char="l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530" indent="-2146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charset="2"/>
                <a:buChar char="n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857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charset="2"/>
                <a:buChar char="ü"/>
                <a:defRPr kumimoji="1"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001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43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8859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2288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717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9146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TW" altLang="en-US" kern="0" dirty="0"/>
                <a:t>開放軟體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35111" y="1982985"/>
            <a:ext cx="4300492" cy="4826104"/>
            <a:chOff x="4811111" y="1982985"/>
            <a:chExt cx="4300492" cy="4826104"/>
          </a:xfrm>
        </p:grpSpPr>
        <p:pic>
          <p:nvPicPr>
            <p:cNvPr id="1028" name="Picture 4" descr="Related image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 bwMode="auto">
            <a:xfrm>
              <a:off x="6137275" y="1982985"/>
              <a:ext cx="1006475" cy="10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-2572" b="-1"/>
            <a:stretch>
              <a:fillRect/>
            </a:stretch>
          </p:blipFill>
          <p:spPr>
            <a:xfrm>
              <a:off x="4811111" y="2925565"/>
              <a:ext cx="3989835" cy="3883524"/>
            </a:xfrm>
            <a:prstGeom prst="rect">
              <a:avLst/>
            </a:prstGeom>
          </p:spPr>
        </p:pic>
        <p:sp>
          <p:nvSpPr>
            <p:cNvPr id="9" name="Content Placeholder 2"/>
            <p:cNvSpPr txBox="1"/>
            <p:nvPr/>
          </p:nvSpPr>
          <p:spPr bwMode="auto">
            <a:xfrm>
              <a:off x="7143750" y="2465087"/>
              <a:ext cx="1967853" cy="54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lvl1pPr marL="257175" indent="-2571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charset="2"/>
                <a:buChar char="l"/>
                <a:defRPr kumimoji="1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57530" indent="-21463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charset="2"/>
                <a:buChar char="n"/>
                <a:defRPr kumimoji="1" sz="21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857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charset="2"/>
                <a:buChar char="ü"/>
                <a:defRPr kumimoji="1"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2001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543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8859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2288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5717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9146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charset="2"/>
                <a:buChar char="n"/>
                <a:defRPr kumimoji="1" sz="15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TW" altLang="en-US" kern="0" dirty="0"/>
                <a:t>付費軟體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開放軟體與付費軟體功能比較</a:t>
            </a:r>
            <a:endParaRPr lang="zh-TW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7296" y="1842395"/>
          <a:ext cx="8591804" cy="3362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69592"/>
                <a:gridCol w="2069592"/>
                <a:gridCol w="2319020"/>
                <a:gridCol w="2133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功能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R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SAS</a:t>
                      </a:r>
                      <a:endParaRPr lang="zh-TW" altLang="en-US" sz="20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2000" dirty="0" smtClean="0"/>
                        <a:t>SPSS</a:t>
                      </a:r>
                      <a:endParaRPr lang="zh-TW" altLang="en-US" sz="2000" dirty="0" smtClean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程式語言功能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不完整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不完整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sz="1600" dirty="0" smtClean="0"/>
                        <a:t>繪圖功能</a:t>
                      </a:r>
                      <a:endParaRPr lang="zh-TW" altLang="en-US" sz="1600" dirty="0" smtClean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高素質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普通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單純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分析模組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10000(</a:t>
                      </a:r>
                      <a:r>
                        <a:rPr lang="zh-TW" altLang="en-US" sz="1600" dirty="0" smtClean="0"/>
                        <a:t>統計至</a:t>
                      </a:r>
                      <a:r>
                        <a:rPr lang="en-US" altLang="zh-TW" sz="1600" dirty="0" smtClean="0"/>
                        <a:t>2017/01)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功能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20</a:t>
                      </a:r>
                      <a:r>
                        <a:rPr lang="zh-TW" altLang="en-US" sz="1600" dirty="0" smtClean="0"/>
                        <a:t>萬個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</a:t>
                      </a:r>
                      <a:r>
                        <a:rPr lang="zh-TW" altLang="en-US" sz="1600" dirty="0" smtClean="0"/>
                        <a:t>千個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</a:t>
                      </a:r>
                      <a:r>
                        <a:rPr lang="zh-TW" altLang="en-US" sz="1600" dirty="0" smtClean="0"/>
                        <a:t>千個</a:t>
                      </a:r>
                      <a:r>
                        <a:rPr lang="en-US" altLang="zh-TW" sz="1600" dirty="0" smtClean="0"/>
                        <a:t>function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客製化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容易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難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難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可搭配其他語言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多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少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價格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0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20-50</a:t>
                      </a:r>
                      <a:r>
                        <a:rPr lang="zh-TW" altLang="en-US" sz="1600" dirty="0" smtClean="0"/>
                        <a:t>萬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每年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4-15</a:t>
                      </a:r>
                      <a:r>
                        <a:rPr lang="zh-TW" altLang="en-US" sz="1600" dirty="0" smtClean="0"/>
                        <a:t>萬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每年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開發者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全世界使用</a:t>
                      </a:r>
                      <a:r>
                        <a:rPr lang="en-US" altLang="zh-TW" sz="1600" dirty="0" smtClean="0"/>
                        <a:t>R</a:t>
                      </a:r>
                      <a:r>
                        <a:rPr lang="zh-TW" altLang="en-US" sz="1600" dirty="0" smtClean="0"/>
                        <a:t>的人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1000</a:t>
                      </a:r>
                      <a:r>
                        <a:rPr lang="zh-TW" altLang="en-US" sz="1600" dirty="0" smtClean="0"/>
                        <a:t>位數學及統計</a:t>
                      </a:r>
                      <a:r>
                        <a:rPr lang="en-US" altLang="zh-TW" sz="1600" dirty="0" smtClean="0"/>
                        <a:t>PHD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IBM</a:t>
                      </a:r>
                      <a:r>
                        <a:rPr lang="zh-TW" altLang="en-US" sz="1600" dirty="0" smtClean="0"/>
                        <a:t>工程師</a:t>
                      </a:r>
                      <a:endParaRPr lang="zh-TW" altLang="en-US" sz="1600" dirty="0"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/>
          <p:nvPr/>
        </p:nvSpPr>
        <p:spPr bwMode="auto">
          <a:xfrm>
            <a:off x="1534585" y="5205355"/>
            <a:ext cx="1036320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smtClean="0"/>
              <a:t>R</a:t>
            </a:r>
            <a:r>
              <a:rPr lang="zh-TW" altLang="en-US" kern="0" dirty="0" smtClean="0"/>
              <a:t>與其他軟體的比較資訊</a:t>
            </a:r>
            <a:endParaRPr lang="en-US" altLang="zh-TW" kern="0" dirty="0" smtClean="0"/>
          </a:p>
          <a:p>
            <a:pPr lvl="1"/>
            <a:r>
              <a:rPr lang="en-US" altLang="zh-TW" kern="0" dirty="0" smtClean="0"/>
              <a:t>R</a:t>
            </a:r>
            <a:r>
              <a:rPr lang="zh-TW" altLang="en-US" kern="0" dirty="0" smtClean="0"/>
              <a:t>、</a:t>
            </a:r>
            <a:r>
              <a:rPr lang="en-US" altLang="zh-TW" kern="0" dirty="0" smtClean="0"/>
              <a:t>Python</a:t>
            </a:r>
            <a:r>
              <a:rPr lang="zh-TW" altLang="en-US" kern="0" dirty="0" smtClean="0"/>
              <a:t>及</a:t>
            </a:r>
            <a:r>
              <a:rPr lang="en-US" altLang="zh-TW" kern="0" dirty="0" smtClean="0"/>
              <a:t>SAS</a:t>
            </a:r>
            <a:r>
              <a:rPr lang="zh-TW" altLang="en-US" kern="0" dirty="0" smtClean="0"/>
              <a:t>的比較</a:t>
            </a:r>
            <a:endParaRPr lang="en-US" altLang="zh-TW" kern="0" dirty="0" smtClean="0">
              <a:hlinkClick r:id="rId1"/>
            </a:endParaRPr>
          </a:p>
          <a:p>
            <a:pPr lvl="2"/>
            <a:r>
              <a:rPr lang="en-US" altLang="zh-TW" kern="0" dirty="0" smtClean="0">
                <a:hlinkClick r:id="rId2"/>
              </a:rPr>
              <a:t>http</a:t>
            </a:r>
            <a:r>
              <a:rPr lang="zh-TW" altLang="en-US" kern="0" dirty="0" smtClean="0">
                <a:hlinkClick r:id="rId2"/>
              </a:rPr>
              <a:t>：</a:t>
            </a:r>
            <a:r>
              <a:rPr lang="en-US" altLang="zh-TW" kern="0" dirty="0" smtClean="0">
                <a:hlinkClick r:id="rId2"/>
              </a:rPr>
              <a:t>//www.burtchworks.com/2016/07/13/sas-r-python-survey-2016-tool-analytics-pros-prefer/</a:t>
            </a:r>
            <a:endParaRPr lang="en-US" altLang="zh-TW" kern="0" dirty="0" smtClean="0"/>
          </a:p>
          <a:p>
            <a:pPr lvl="1"/>
            <a:r>
              <a:rPr lang="en-US" altLang="zh-TW" kern="0" dirty="0" smtClean="0"/>
              <a:t>R</a:t>
            </a:r>
            <a:r>
              <a:rPr lang="zh-TW" altLang="en-US" kern="0" dirty="0" smtClean="0"/>
              <a:t>與</a:t>
            </a:r>
            <a:r>
              <a:rPr lang="en-US" altLang="zh-TW" kern="0" dirty="0" smtClean="0"/>
              <a:t>Python</a:t>
            </a:r>
            <a:r>
              <a:rPr lang="zh-TW" altLang="en-US" kern="0" dirty="0" smtClean="0"/>
              <a:t>的比較</a:t>
            </a:r>
            <a:endParaRPr lang="en-US" altLang="zh-TW" kern="0" dirty="0" smtClean="0">
              <a:hlinkClick r:id="rId1"/>
            </a:endParaRPr>
          </a:p>
          <a:p>
            <a:pPr lvl="2"/>
            <a:r>
              <a:rPr lang="zh-TW" altLang="en-US" kern="0" dirty="0" smtClean="0">
                <a:hlinkClick r:id="rId1"/>
              </a:rPr>
              <a:t> </a:t>
            </a:r>
            <a:r>
              <a:rPr lang="en-US" altLang="zh-TW" kern="0" dirty="0" smtClean="0">
                <a:hlinkClick r:id="rId1"/>
              </a:rPr>
              <a:t>https</a:t>
            </a:r>
            <a:r>
              <a:rPr lang="zh-TW" altLang="en-US" kern="0" dirty="0" smtClean="0">
                <a:hlinkClick r:id="rId1"/>
              </a:rPr>
              <a:t>：</a:t>
            </a:r>
            <a:r>
              <a:rPr lang="en-US" altLang="zh-TW" kern="0" dirty="0" smtClean="0">
                <a:hlinkClick r:id="rId1"/>
              </a:rPr>
              <a:t>//www.datacamp.com/community/tutorials/r-or-python-for-data-analysis#gs.vFp6RH0</a:t>
            </a:r>
            <a:endParaRPr lang="en-US" altLang="zh-TW" kern="0" dirty="0" smtClean="0"/>
          </a:p>
          <a:p>
            <a:pPr lvl="1"/>
            <a:endParaRPr lang="zh-TW" altLang="en-US" kern="0" dirty="0" smtClean="0"/>
          </a:p>
          <a:p>
            <a:endParaRPr lang="zh-TW" altLang="en-US" kern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</a:t>
            </a:r>
            <a:r>
              <a:rPr lang="zh-TW" altLang="en-US" dirty="0" smtClean="0"/>
              <a:t>的套件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819990"/>
          </a:xfrm>
        </p:spPr>
        <p:txBody>
          <a:bodyPr/>
          <a:lstStyle/>
          <a:p>
            <a:r>
              <a:rPr lang="zh-TW" altLang="en-US" dirty="0" smtClean="0"/>
              <a:t>因為社群多，所以套件逐年成長，統計到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年，已有破萬套件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828" y="2679499"/>
            <a:ext cx="6008916" cy="287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40" y="3821013"/>
            <a:ext cx="4668294" cy="238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390902" y="1133912"/>
            <a:ext cx="346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WOM</a:t>
            </a:r>
            <a:r>
              <a:rPr lang="zh-TW" altLang="en-US" dirty="0"/>
              <a:t>0</a:t>
            </a:r>
            <a:r>
              <a:rPr lang="zh-TW" altLang="en-US" dirty="0" smtClean="0"/>
              <a:t>1_</a:t>
            </a:r>
            <a:r>
              <a:rPr lang="zh-TW" altLang="en-US" dirty="0"/>
              <a:t>R1_R package trend.R</a:t>
            </a:r>
          </a:p>
        </p:txBody>
      </p:sp>
      <p:pic>
        <p:nvPicPr>
          <p:cNvPr id="9" name="Picture 2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87" y="1034403"/>
            <a:ext cx="562315" cy="5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相關的工作機會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9154583" cy="426916"/>
          </a:xfrm>
        </p:spPr>
        <p:txBody>
          <a:bodyPr/>
          <a:lstStyle/>
          <a:p>
            <a:r>
              <a:rPr lang="en-US" altLang="zh-TW" dirty="0" smtClean="0">
                <a:latin typeface="+mj-lt"/>
              </a:rPr>
              <a:t>R</a:t>
            </a:r>
            <a:r>
              <a:rPr lang="zh-TW" altLang="en-US" dirty="0" smtClean="0">
                <a:latin typeface="+mj-lt"/>
              </a:rPr>
              <a:t>及其他軟體的工作機會</a:t>
            </a:r>
            <a:endParaRPr lang="zh-TW" alt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>
                <a:latin typeface="+mj-lt"/>
              </a:rPr>
            </a:fld>
            <a:endParaRPr lang="zh-TW" altLang="en-US">
              <a:latin typeface="+mj-lt"/>
            </a:endParaRPr>
          </a:p>
        </p:txBody>
      </p:sp>
      <p:pic>
        <p:nvPicPr>
          <p:cNvPr id="9218" name="Picture 2" descr="Statistics job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8" y="2444629"/>
            <a:ext cx="5293782" cy="36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scientist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71" y="2444629"/>
            <a:ext cx="5265359" cy="36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83608" y="6297215"/>
            <a:ext cx="8151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latin typeface="+mj-lt"/>
              </a:rPr>
              <a:t>Source:</a:t>
            </a:r>
            <a:r>
              <a:rPr lang="zh-TW" altLang="en-US" sz="1400" dirty="0" smtClean="0">
                <a:latin typeface="+mj-lt"/>
              </a:rPr>
              <a:t>h</a:t>
            </a:r>
            <a:r>
              <a:rPr lang="zh-TW" altLang="en-US" sz="1400" dirty="0">
                <a:latin typeface="+mj-lt"/>
              </a:rPr>
              <a:t>ttp://blog.revolutionanalytics.com/2017/02/job-trends-for-r-and-python.html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很紅，不用嗎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419894"/>
          </a:xfrm>
        </p:spPr>
        <p:txBody>
          <a:bodyPr/>
          <a:lstStyle/>
          <a:p>
            <a:r>
              <a:rPr lang="zh-TW" altLang="en-US" dirty="0" smtClean="0"/>
              <a:t>比較這麼多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為什麼使用</a:t>
            </a:r>
            <a:r>
              <a:rPr lang="en-US" altLang="zh-TW" dirty="0" smtClean="0"/>
              <a:t>R?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474" y="4296964"/>
            <a:ext cx="4741333" cy="19169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74" y="2477028"/>
            <a:ext cx="6737350" cy="1576388"/>
          </a:xfrm>
          <a:prstGeom prst="rect">
            <a:avLst/>
          </a:prstGeom>
        </p:spPr>
      </p:pic>
      <p:pic>
        <p:nvPicPr>
          <p:cNvPr id="19" name="Picture 2" descr="Image result for 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85" y="2801409"/>
            <a:ext cx="1252007" cy="125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Image result for pyth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51" y="4342267"/>
            <a:ext cx="1906133" cy="19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943663" y="3179334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  <a:latin typeface="+mn-lt"/>
                <a:ea typeface="+mn-ea"/>
              </a:rPr>
              <a:t>統計型</a:t>
            </a:r>
            <a:r>
              <a:rPr lang="zh-TW" altLang="en-US" sz="2000" dirty="0" smtClean="0">
                <a:latin typeface="+mn-lt"/>
                <a:ea typeface="+mn-ea"/>
              </a:rPr>
              <a:t>語言</a:t>
            </a:r>
            <a:endParaRPr lang="en-US" altLang="zh-TW" sz="2000" dirty="0" smtClean="0">
              <a:latin typeface="+mn-lt"/>
              <a:ea typeface="+mn-ea"/>
            </a:endParaRPr>
          </a:p>
          <a:p>
            <a:r>
              <a:rPr lang="zh-TW" altLang="en-US" sz="2000" dirty="0" smtClean="0">
                <a:latin typeface="+mn-lt"/>
                <a:ea typeface="+mn-ea"/>
              </a:rPr>
              <a:t>計算上語法直觀</a:t>
            </a:r>
            <a:endParaRPr lang="zh-TW" altLang="en-US" sz="2000" dirty="0">
              <a:latin typeface="+mn-lt"/>
              <a:ea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86592" y="5187382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+mn-lt"/>
                <a:ea typeface="+mn-ea"/>
              </a:rPr>
              <a:t>綜合性</a:t>
            </a:r>
            <a:r>
              <a:rPr lang="zh-TW" altLang="en-US" sz="2000" dirty="0">
                <a:latin typeface="+mn-lt"/>
                <a:ea typeface="+mn-ea"/>
              </a:rPr>
              <a:t>語言</a:t>
            </a:r>
            <a:endParaRPr lang="en-US" altLang="zh-TW" sz="2000" dirty="0">
              <a:latin typeface="+mn-lt"/>
              <a:ea typeface="+mn-ea"/>
            </a:endParaRPr>
          </a:p>
          <a:p>
            <a:r>
              <a:rPr lang="zh-TW" altLang="en-US" sz="2000" dirty="0">
                <a:latin typeface="+mn-lt"/>
                <a:ea typeface="+mn-ea"/>
              </a:rPr>
              <a:t>計算上語法稍為複雜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3333FF"/>
                </a:solidFill>
              </a:rPr>
              <a:t>Why R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r>
              <a:rPr lang="en-US" altLang="zh-TW" sz="2800" dirty="0">
                <a:solidFill>
                  <a:srgbClr val="3333FF"/>
                </a:solidFill>
              </a:rPr>
              <a:t>R Application Demo </a:t>
            </a:r>
            <a:r>
              <a:rPr lang="en-US" altLang="zh-TW" sz="2800" dirty="0" smtClean="0">
                <a:solidFill>
                  <a:srgbClr val="3333FF"/>
                </a:solidFill>
              </a:rPr>
              <a:t>for WOM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處處留心皆資料，落花水面皆金礦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>
                <a:solidFill>
                  <a:srgbClr val="3333FF"/>
                </a:solidFill>
              </a:rPr>
              <a:t>競爭對</a:t>
            </a:r>
            <a:r>
              <a:rPr lang="zh-TW" altLang="en-US" sz="2600" dirty="0" smtClean="0">
                <a:solidFill>
                  <a:srgbClr val="3333FF"/>
                </a:solidFill>
              </a:rPr>
              <a:t>手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商業字詞屬性分析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機器學習與客製化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/>
              <a:t>From </a:t>
            </a:r>
            <a:r>
              <a:rPr lang="en-US" altLang="zh-TW" sz="3000" dirty="0"/>
              <a:t>practice to </a:t>
            </a:r>
            <a:r>
              <a:rPr lang="en-US" altLang="zh-TW" sz="3000" dirty="0" smtClean="0"/>
              <a:t>peak, </a:t>
            </a:r>
            <a:r>
              <a:rPr lang="en-US" altLang="zh-TW" sz="3000" dirty="0"/>
              <a:t>on project basis</a:t>
            </a:r>
            <a:endParaRPr lang="zh-TW" alt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109465"/>
          </a:xfrm>
        </p:spPr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br>
              <a:rPr lang="en-US" altLang="zh-TW" dirty="0"/>
            </a:br>
            <a:r>
              <a:rPr lang="zh-TW" altLang="en-US" sz="3600" dirty="0" smtClean="0"/>
              <a:t>動態爬蟲</a:t>
            </a:r>
            <a:endParaRPr lang="zh-TW" alt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6" name="Content Placeholder 5" descr="Picture1">
            <a:hlinkClick r:id="rId1" action="ppaction://hlinkfile"/>
          </p:cNvPr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180" y="1390015"/>
            <a:ext cx="9545320" cy="5330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處處留心皆資料，落花水面皆金</a:t>
            </a:r>
            <a:r>
              <a:rPr lang="zh-TW" altLang="en-US" dirty="0" smtClean="0"/>
              <a:t>礦</a:t>
            </a:r>
            <a:br>
              <a:rPr lang="en-US" altLang="zh-TW" dirty="0" smtClean="0"/>
            </a:br>
            <a:r>
              <a:rPr lang="en-US" altLang="zh-TW" dirty="0" smtClean="0"/>
              <a:t>live demo</a:t>
            </a:r>
            <a:r>
              <a:rPr lang="zh-TW" altLang="en-US" dirty="0" smtClean="0"/>
              <a:t> 校</a:t>
            </a:r>
            <a:r>
              <a:rPr lang="zh-TW" altLang="en-US" dirty="0"/>
              <a:t>務研究</a:t>
            </a:r>
            <a:r>
              <a:rPr lang="zh-TW" altLang="en-US" dirty="0" smtClean="0"/>
              <a:t>爬</a:t>
            </a:r>
            <a:r>
              <a:rPr lang="zh-TW" altLang="en-US" dirty="0"/>
              <a:t>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312777" y="2406830"/>
            <a:ext cx="5726742" cy="2700259"/>
            <a:chOff x="2553658" y="3235523"/>
            <a:chExt cx="5726742" cy="2700259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  <p:pic>
        <p:nvPicPr>
          <p:cNvPr id="8" name="Picture 2" descr="Image result for 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15" y="1844515"/>
            <a:ext cx="562315" cy="5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13830" y="1921849"/>
            <a:ext cx="402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WOM</a:t>
            </a:r>
            <a:r>
              <a:rPr lang="zh-TW" altLang="en-US" dirty="0" smtClean="0"/>
              <a:t>0</a:t>
            </a:r>
            <a:r>
              <a:rPr lang="zh-TW" altLang="en-US" dirty="0"/>
              <a:t>1_R2_校務研究爬蟲(com.tw).R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001" y="3567240"/>
            <a:ext cx="3119112" cy="2681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3"/>
          <p:cNvGrpSpPr/>
          <p:nvPr/>
        </p:nvGrpSpPr>
        <p:grpSpPr>
          <a:xfrm>
            <a:off x="2766113" y="2347616"/>
            <a:ext cx="5009463" cy="4357984"/>
            <a:chOff x="3694869" y="2236614"/>
            <a:chExt cx="6262688" cy="51625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869" y="2236614"/>
              <a:ext cx="6262688" cy="5162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srcRect l="24353" t="12434" r="25293" b="1373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" name="Oval 3"/>
            <p:cNvSpPr>
              <a:spLocks noChangeArrowheads="1"/>
            </p:cNvSpPr>
            <p:nvPr/>
          </p:nvSpPr>
          <p:spPr bwMode="auto">
            <a:xfrm rot="480000">
              <a:off x="4013957" y="5356051"/>
              <a:ext cx="3671887" cy="1222375"/>
            </a:xfrm>
            <a:prstGeom prst="ellipse">
              <a:avLst/>
            </a:prstGeom>
            <a:noFill/>
            <a:ln w="36000" cap="flat">
              <a:solidFill>
                <a:srgbClr val="C5000B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 smtClean="0">
                <a:latin typeface="+mj-lt"/>
                <a:ea typeface="+mj-ea"/>
                <a:cs typeface="+mj-cs"/>
              </a:rPr>
              <a:t>知彼知己，百戰百勝</a:t>
            </a:r>
            <a:br>
              <a:rPr lang="en-US" altLang="zh-TW" dirty="0" smtClean="0">
                <a:latin typeface="+mj-lt"/>
                <a:ea typeface="+mj-ea"/>
                <a:cs typeface="+mj-cs"/>
              </a:rPr>
            </a:br>
            <a:r>
              <a:rPr lang="zh-TW" altLang="en-US" sz="3600" dirty="0" smtClean="0">
                <a:latin typeface="+mj-lt"/>
                <a:ea typeface="+mj-ea"/>
                <a:cs typeface="+mj-cs"/>
              </a:rPr>
              <a:t>競</a:t>
            </a:r>
            <a:r>
              <a:rPr lang="zh-TW" altLang="en-US" sz="3600" dirty="0">
                <a:latin typeface="+mj-lt"/>
                <a:ea typeface="+mj-ea"/>
                <a:cs typeface="+mj-cs"/>
              </a:rPr>
              <a:t>爭對手</a:t>
            </a:r>
            <a:endParaRPr lang="en-US" altLang="zh-TW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內容版面配置區 20"/>
          <p:cNvSpPr>
            <a:spLocks noGrp="1"/>
          </p:cNvSpPr>
          <p:nvPr>
            <p:ph idx="1"/>
          </p:nvPr>
        </p:nvSpPr>
        <p:spPr>
          <a:xfrm>
            <a:off x="2217687" y="1700213"/>
            <a:ext cx="8160152" cy="4723736"/>
          </a:xfrm>
        </p:spPr>
        <p:txBody>
          <a:bodyPr/>
          <a:lstStyle/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學</a:t>
            </a:r>
            <a:r>
              <a:rPr lang="zh-TW" altLang="en-US" sz="2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校的競爭對手是誰？</a:t>
            </a:r>
            <a:endParaRPr lang="en-US" altLang="zh-TW" sz="2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6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分析結</a:t>
            </a:r>
            <a:r>
              <a:rPr lang="zh-TW" altLang="en-US" sz="26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果</a:t>
            </a:r>
            <a:endParaRPr lang="en-US" altLang="zh-TW" sz="26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001" y="1269053"/>
            <a:ext cx="3119112" cy="228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3376881" y="945357"/>
            <a:ext cx="1435665" cy="724822"/>
            <a:chOff x="2553658" y="3586819"/>
            <a:chExt cx="1546253" cy="688205"/>
          </a:xfrm>
        </p:grpSpPr>
        <p:pic>
          <p:nvPicPr>
            <p:cNvPr id="1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4723384" y="1233896"/>
            <a:ext cx="300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WOM01_R3_demo_BA.html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</a:t>
            </a:r>
            <a:r>
              <a:rPr lang="zh-TW" altLang="en-US" dirty="0" smtClean="0"/>
              <a:t>畫相關事項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分享</a:t>
            </a:r>
            <a:r>
              <a:rPr lang="zh-TW" altLang="en-US" sz="2400" dirty="0"/>
              <a:t>人</a:t>
            </a:r>
            <a:r>
              <a:rPr lang="zh-TW" altLang="en-US" sz="2400" dirty="0" smtClean="0"/>
              <a:t>簡歷：</a:t>
            </a:r>
            <a:endParaRPr lang="en-US" altLang="zh-TW" sz="2400" dirty="0"/>
          </a:p>
          <a:p>
            <a:pPr lvl="1"/>
            <a:r>
              <a:rPr lang="zh-TW" altLang="en-US" sz="2000" dirty="0"/>
              <a:t>台科大企管系</a:t>
            </a:r>
            <a:r>
              <a:rPr lang="zh-TW" altLang="en-US" sz="2000" dirty="0" smtClean="0"/>
              <a:t>畢</a:t>
            </a:r>
            <a:endParaRPr lang="en-US" altLang="zh-TW" sz="2000" dirty="0"/>
          </a:p>
          <a:p>
            <a:pPr lvl="1"/>
            <a:r>
              <a:rPr lang="zh-TW" altLang="en-US" sz="2000" dirty="0" smtClean="0"/>
              <a:t>現任：校務研究、</a:t>
            </a:r>
            <a:r>
              <a:rPr lang="en-US" altLang="zh-TW" sz="2000" dirty="0" smtClean="0"/>
              <a:t>TKB</a:t>
            </a:r>
            <a:r>
              <a:rPr lang="zh-TW" altLang="en-US" sz="2000" dirty="0"/>
              <a:t>兼</a:t>
            </a:r>
            <a:r>
              <a:rPr lang="zh-TW" altLang="en-US" sz="2000" dirty="0" smtClean="0"/>
              <a:t>職資料礦工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挖礦工具：</a:t>
            </a:r>
            <a:r>
              <a:rPr lang="en-US" altLang="zh-TW" sz="2000" dirty="0" smtClean="0"/>
              <a:t>R</a:t>
            </a:r>
            <a:r>
              <a:rPr lang="zh-TW" altLang="en-US" sz="2000" dirty="0" smtClean="0"/>
              <a:t>、</a:t>
            </a:r>
            <a:r>
              <a:rPr lang="en-US" altLang="zh-TW" sz="2000" dirty="0"/>
              <a:t>P</a:t>
            </a:r>
            <a:r>
              <a:rPr lang="en-US" altLang="zh-TW" sz="2000" dirty="0" smtClean="0"/>
              <a:t>ython</a:t>
            </a:r>
            <a:r>
              <a:rPr lang="zh-TW" altLang="en-US" sz="2000" dirty="0" smtClean="0"/>
              <a:t>、</a:t>
            </a:r>
            <a:r>
              <a:rPr lang="en-US" altLang="zh-TW" sz="2000" dirty="0"/>
              <a:t> Excel 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學習</a:t>
            </a:r>
            <a:r>
              <a:rPr lang="zh-TW" altLang="en-US" sz="2000" dirty="0"/>
              <a:t>時</a:t>
            </a:r>
            <a:r>
              <a:rPr lang="zh-TW" altLang="en-US" sz="2000" dirty="0" smtClean="0"/>
              <a:t>間：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個月</a:t>
            </a:r>
            <a:endParaRPr lang="en-US" altLang="zh-TW" sz="2000" dirty="0" smtClean="0"/>
          </a:p>
          <a:p>
            <a:r>
              <a:rPr lang="zh-TW" altLang="en-US" sz="2400" dirty="0" smtClean="0"/>
              <a:t>完整電子檔與程式碼將於課後提供給同</a:t>
            </a:r>
            <a:r>
              <a:rPr lang="zh-TW" altLang="en-US" sz="2400" dirty="0"/>
              <a:t>學</a:t>
            </a:r>
            <a:endParaRPr lang="en-US" altLang="zh-TW" sz="2400" dirty="0" smtClean="0"/>
          </a:p>
          <a:p>
            <a:r>
              <a:rPr lang="zh-TW" altLang="en-US" sz="2400" dirty="0" smtClean="0"/>
              <a:t>計畫型式：作業性層次</a:t>
            </a:r>
            <a:r>
              <a:rPr lang="en-US" altLang="zh-TW" sz="2400" dirty="0" smtClean="0"/>
              <a:t>(70%)+</a:t>
            </a:r>
            <a:r>
              <a:rPr lang="zh-TW" altLang="en-US" sz="2400" dirty="0" smtClean="0"/>
              <a:t>概念性層次</a:t>
            </a:r>
            <a:r>
              <a:rPr lang="en-US" altLang="zh-TW" sz="2400" dirty="0" smtClean="0"/>
              <a:t>(30%)</a:t>
            </a:r>
            <a:endParaRPr lang="en-US" altLang="zh-TW" sz="2400" dirty="0" smtClean="0"/>
          </a:p>
          <a:p>
            <a:r>
              <a:rPr lang="zh-TW" altLang="en-US" sz="2400" dirty="0" smtClean="0"/>
              <a:t>作業形式</a:t>
            </a:r>
            <a:endParaRPr lang="en-US" altLang="zh-TW" sz="2400" dirty="0" smtClean="0"/>
          </a:p>
          <a:p>
            <a:pPr lvl="1"/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線上課程每週一問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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基礎採礦訓練</a:t>
            </a:r>
            <a:endParaRPr lang="en-US" altLang="zh-TW" sz="2000" b="1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</a:rPr>
              <a:t>專案</a:t>
            </a:r>
            <a:r>
              <a:rPr lang="en-US" altLang="zh-TW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</a:t>
            </a:r>
            <a:r>
              <a:rPr lang="zh-TW" altLang="en-US" sz="2000" b="1" dirty="0" smtClean="0">
                <a:latin typeface="Times New Roman" pitchFamily="18" charset="0"/>
                <a:ea typeface="標楷體" pitchFamily="65" charset="-120"/>
                <a:sym typeface="Wingdings" panose="05000000000000000000" charset="2"/>
              </a:rPr>
              <a:t>體驗礦工生活</a:t>
            </a:r>
            <a:endParaRPr lang="en-US" altLang="zh-TW" sz="2000" b="1" dirty="0" smtClean="0">
              <a:latin typeface="Times New Roman" pitchFamily="18" charset="0"/>
              <a:ea typeface="標楷體" pitchFamily="65" charset="-120"/>
            </a:endParaRPr>
          </a:p>
          <a:p>
            <a:pPr lvl="1"/>
            <a:endParaRPr lang="zh-TW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800634" y="3100057"/>
            <a:ext cx="6157166" cy="3376943"/>
            <a:chOff x="2820623" y="2266750"/>
            <a:chExt cx="6265749" cy="4137493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 bwMode="auto">
            <a:xfrm>
              <a:off x="2820623" y="2266750"/>
              <a:ext cx="6265749" cy="413749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2413" y="2396690"/>
              <a:ext cx="3465063" cy="39161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smtClean="0">
                <a:latin typeface="+mj-lt"/>
                <a:ea typeface="+mj-ea"/>
                <a:cs typeface="+mj-cs"/>
              </a:rPr>
              <a:t>商業字詞屬性分析</a:t>
            </a:r>
            <a:br>
              <a:rPr lang="en-US" altLang="zh-TW" smtClean="0">
                <a:latin typeface="+mj-lt"/>
                <a:ea typeface="+mj-ea"/>
                <a:cs typeface="+mj-cs"/>
              </a:rPr>
            </a:br>
            <a:r>
              <a:rPr lang="zh-TW" altLang="en-US" sz="4000" smtClean="0">
                <a:latin typeface="+mj-lt"/>
                <a:ea typeface="+mj-ea"/>
                <a:cs typeface="+mj-cs"/>
              </a:rPr>
              <a:t>雷達圖</a:t>
            </a:r>
            <a:endParaRPr lang="en-US" altLang="zh-TW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內容版面配置區 20"/>
          <p:cNvSpPr>
            <a:spLocks noGrp="1"/>
          </p:cNvSpPr>
          <p:nvPr>
            <p:ph idx="1"/>
          </p:nvPr>
        </p:nvSpPr>
        <p:spPr>
          <a:xfrm>
            <a:off x="627512" y="1944947"/>
            <a:ext cx="8160152" cy="472373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TW" altLang="en-US" sz="28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各校在那些屬性上競爭？</a:t>
            </a:r>
            <a:endParaRPr lang="en-US" altLang="zh-TW" sz="28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spcBef>
                <a:spcPts val="1200"/>
              </a:spcBef>
            </a:pPr>
            <a:r>
              <a:rPr lang="zh-TW" altLang="en-US" sz="2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分析結果</a:t>
            </a:r>
            <a:endParaRPr lang="en-US" altLang="zh-TW" sz="260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1"/>
            <a:endParaRPr lang="en-US" altLang="zh-TW" sz="2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9503" y="2658007"/>
            <a:ext cx="1034757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pitchFamily="18" charset="0"/>
                <a:cs typeface="Times New Roman" pitchFamily="18" charset="0"/>
              </a:rPr>
              <a:t>App Demo</a:t>
            </a:r>
            <a:endParaRPr lang="zh-TW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37" y="2558587"/>
            <a:ext cx="4643643" cy="3689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972979" y="2088100"/>
            <a:ext cx="1034757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Times New Roman" pitchFamily="18" charset="0"/>
                <a:cs typeface="Times New Roman" pitchFamily="18" charset="0"/>
              </a:rPr>
              <a:t>Web demo</a:t>
            </a:r>
            <a:endParaRPr lang="zh-TW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76881" y="945357"/>
            <a:ext cx="1435665" cy="724822"/>
            <a:chOff x="2553658" y="3586819"/>
            <a:chExt cx="1546253" cy="688205"/>
          </a:xfrm>
        </p:grpSpPr>
        <p:pic>
          <p:nvPicPr>
            <p:cNvPr id="12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5199913" y="1070485"/>
            <a:ext cx="4597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mtClean="0"/>
              <a:t>WOM01_R4_demo_po文建議文章篩選.html</a:t>
            </a:r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199913" y="1417861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WOM01_R5_demo_雷達圖.R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>
                <a:latin typeface="+mj-lt"/>
                <a:ea typeface="+mj-ea"/>
                <a:cs typeface="+mj-cs"/>
              </a:rPr>
              <a:t>機器學習與客製</a:t>
            </a:r>
            <a:r>
              <a:rPr lang="zh-TW" altLang="en-US" dirty="0" smtClean="0">
                <a:latin typeface="+mj-lt"/>
                <a:ea typeface="+mj-ea"/>
                <a:cs typeface="+mj-cs"/>
              </a:rPr>
              <a:t>化</a:t>
            </a:r>
            <a:br>
              <a:rPr lang="en-US" altLang="zh-TW" dirty="0" smtClean="0">
                <a:latin typeface="+mj-lt"/>
                <a:ea typeface="+mj-ea"/>
                <a:cs typeface="+mj-cs"/>
              </a:rPr>
            </a:br>
            <a:r>
              <a:rPr lang="en-US" altLang="zh-TW" sz="3600" dirty="0" smtClean="0">
                <a:latin typeface="+mj-lt"/>
                <a:ea typeface="+mj-ea"/>
                <a:cs typeface="+mj-cs"/>
              </a:rPr>
              <a:t>GIS</a:t>
            </a:r>
            <a:r>
              <a:rPr lang="zh-TW" altLang="en-US" sz="3600" dirty="0" smtClean="0">
                <a:latin typeface="+mj-lt"/>
                <a:ea typeface="+mj-ea"/>
                <a:cs typeface="+mj-cs"/>
              </a:rPr>
              <a:t>直觀找出目標客群</a:t>
            </a:r>
            <a:endParaRPr lang="en-US" altLang="zh-TW" dirty="0">
              <a:latin typeface="+mj-lt"/>
              <a:ea typeface="+mj-ea"/>
              <a:cs typeface="+mj-cs"/>
            </a:endParaRP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1988-40ED-48A9-9268-BCD7E3421EBE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722" y="2048555"/>
            <a:ext cx="3904651" cy="4543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703" y="2048555"/>
            <a:ext cx="3748274" cy="454342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74373" y="945357"/>
            <a:ext cx="1435665" cy="724822"/>
            <a:chOff x="2553658" y="3586819"/>
            <a:chExt cx="1546253" cy="688205"/>
          </a:xfrm>
        </p:grpSpPr>
        <p:pic>
          <p:nvPicPr>
            <p:cNvPr id="9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604" y="3586819"/>
              <a:ext cx="637307" cy="63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553658" y="3719791"/>
              <a:ext cx="1103565" cy="5552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 smtClean="0"/>
                <a:t>D</a:t>
              </a:r>
              <a:r>
                <a:rPr lang="x-none" altLang="zh-TW" sz="3200" dirty="0" smtClean="0"/>
                <a:t>em</a:t>
              </a:r>
              <a:endParaRPr lang="zh-TW" altLang="en-US" sz="32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7627483" y="1179212"/>
            <a:ext cx="373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WOM01_R6_demo_GIS map4.html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3333FF"/>
                </a:solidFill>
              </a:rPr>
              <a:t>Why R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r>
              <a:rPr lang="en-US" altLang="zh-TW" sz="2800" dirty="0">
                <a:solidFill>
                  <a:srgbClr val="3333FF"/>
                </a:solidFill>
              </a:rPr>
              <a:t>R Application Demo </a:t>
            </a:r>
            <a:r>
              <a:rPr lang="en-US" altLang="zh-TW" sz="2800" dirty="0" smtClean="0">
                <a:solidFill>
                  <a:srgbClr val="3333FF"/>
                </a:solidFill>
              </a:rPr>
              <a:t>for WOM</a:t>
            </a:r>
            <a:endParaRPr lang="en-US" altLang="zh-TW" sz="28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處處留心皆資料，落花水面皆金礦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>
                <a:solidFill>
                  <a:srgbClr val="3333FF"/>
                </a:solidFill>
              </a:rPr>
              <a:t>競爭對</a:t>
            </a:r>
            <a:r>
              <a:rPr lang="zh-TW" altLang="en-US" sz="2600" dirty="0" smtClean="0">
                <a:solidFill>
                  <a:srgbClr val="3333FF"/>
                </a:solidFill>
              </a:rPr>
              <a:t>手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商業字詞屬性分析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pPr lvl="1"/>
            <a:r>
              <a:rPr lang="zh-TW" altLang="en-US" sz="2600" dirty="0" smtClean="0">
                <a:solidFill>
                  <a:srgbClr val="3333FF"/>
                </a:solidFill>
              </a:rPr>
              <a:t>機器學習與客製化</a:t>
            </a:r>
            <a:endParaRPr lang="en-US" altLang="zh-TW" sz="2600" dirty="0" smtClean="0">
              <a:solidFill>
                <a:srgbClr val="3333FF"/>
              </a:solidFill>
            </a:endParaRPr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>
                <a:solidFill>
                  <a:srgbClr val="3333FF"/>
                </a:solidFill>
              </a:rPr>
              <a:t>From </a:t>
            </a:r>
            <a:r>
              <a:rPr lang="en-US" altLang="zh-TW" sz="3000" dirty="0">
                <a:solidFill>
                  <a:srgbClr val="3333FF"/>
                </a:solidFill>
              </a:rPr>
              <a:t>practice to </a:t>
            </a:r>
            <a:r>
              <a:rPr lang="en-US" altLang="zh-TW" sz="3000" dirty="0" smtClean="0">
                <a:solidFill>
                  <a:srgbClr val="3333FF"/>
                </a:solidFill>
              </a:rPr>
              <a:t>peak, </a:t>
            </a:r>
            <a:r>
              <a:rPr lang="en-US" altLang="zh-TW" sz="3000" dirty="0">
                <a:solidFill>
                  <a:srgbClr val="3333FF"/>
                </a:solidFill>
              </a:rPr>
              <a:t>on project basis</a:t>
            </a:r>
            <a:endParaRPr lang="zh-TW" altLang="en-US" sz="3000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天才與庸才之間的差別不在基因，在「刻意練習」</a:t>
            </a:r>
            <a:endParaRPr lang="zh-TW" alt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300707" y="1989137"/>
          <a:ext cx="6737349" cy="462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-1"/>
          <a:stretch>
            <a:fillRect/>
          </a:stretch>
        </p:blipFill>
        <p:spPr>
          <a:xfrm>
            <a:off x="7429500" y="2124074"/>
            <a:ext cx="3579309" cy="448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 </a:t>
            </a:r>
            <a:r>
              <a:rPr lang="en-US" altLang="zh-TW" dirty="0" smtClean="0"/>
              <a:t>Programming</a:t>
            </a:r>
            <a:r>
              <a:rPr lang="zh-TW" altLang="en-US" dirty="0"/>
              <a:t>線</a:t>
            </a:r>
            <a:r>
              <a:rPr lang="zh-TW" altLang="en-US" dirty="0" smtClean="0"/>
              <a:t>上課程介紹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>
                <a:latin typeface="+mj-lt"/>
              </a:rPr>
            </a:fld>
            <a:endParaRPr lang="zh-TW" altLang="en-US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42" y="1966275"/>
            <a:ext cx="4629775" cy="130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35" y="2468589"/>
            <a:ext cx="6319766" cy="398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435600" y="1951291"/>
            <a:ext cx="6662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+mj-lt"/>
              </a:rPr>
              <a:t>https://www.coursera.org/learn/r-programming/home/welcome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3" y="3379251"/>
            <a:ext cx="4629775" cy="30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5120217" y="2621012"/>
            <a:ext cx="422744" cy="1787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2017</a:t>
            </a:r>
            <a:r>
              <a:rPr lang="zh-TW" altLang="en-US" dirty="0" smtClean="0"/>
              <a:t>年暑期</a:t>
            </a:r>
            <a:r>
              <a:rPr lang="en-US" altLang="zh-TW" dirty="0" smtClean="0"/>
              <a:t>-</a:t>
            </a:r>
            <a:r>
              <a:rPr lang="zh-TW" altLang="en-US" dirty="0" smtClean="0"/>
              <a:t>整</a:t>
            </a:r>
            <a:r>
              <a:rPr lang="zh-TW" altLang="en-US" dirty="0"/>
              <a:t>體資料科學實作計</a:t>
            </a:r>
            <a:r>
              <a:rPr lang="zh-TW" altLang="en-US" dirty="0" smtClean="0"/>
              <a:t>畫安排</a:t>
            </a:r>
            <a:endParaRPr lang="zh-TW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490423" y="2432245"/>
          <a:ext cx="8434878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911"/>
                <a:gridCol w="3485145"/>
                <a:gridCol w="3769822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排程時間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Programming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專案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7/5-7/12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1: Background, Getting Started, and Nuts &amp; Bolts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開放資料來源檢測</a:t>
                      </a:r>
                      <a:endParaRPr lang="en-US" altLang="zh-TW" dirty="0" smtClean="0"/>
                    </a:p>
                    <a:p>
                      <a:pPr algn="l"/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開放資料表蒐集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7/12-7/19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2: Programming with 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探討可分析之資料格式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7/19-7/26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3: Loop Functions and Debugging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資料清理</a:t>
                      </a:r>
                      <a:endParaRPr lang="en-US" altLang="zh-TW" dirty="0" smtClean="0"/>
                    </a:p>
                    <a:p>
                      <a:pPr algn="l"/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7/26-8/2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 4: Simulation &amp; Profiling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2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8/2-8/9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爬蟲教學</a:t>
                      </a:r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產出</a:t>
                      </a:r>
                      <a:r>
                        <a:rPr lang="en-US" altLang="zh-TW" dirty="0" smtClean="0"/>
                        <a:t>IR</a:t>
                      </a:r>
                      <a:r>
                        <a:rPr lang="zh-TW" altLang="en-US" dirty="0" smtClean="0"/>
                        <a:t>手冊表格</a:t>
                      </a:r>
                      <a:r>
                        <a:rPr lang="en-US" altLang="zh-TW" dirty="0" smtClean="0"/>
                        <a:t>-stage 3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8/9-8/16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爬蟲教學</a:t>
                      </a:r>
                      <a:r>
                        <a:rPr lang="en-US" altLang="zh-TW" dirty="0" smtClean="0"/>
                        <a:t>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預測性分析</a:t>
                      </a:r>
                      <a:r>
                        <a:rPr lang="en-US" altLang="zh-TW" dirty="0" smtClean="0"/>
                        <a:t>-stage 1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8/16-23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文字探勘</a:t>
                      </a:r>
                      <a:r>
                        <a:rPr lang="en-US" altLang="zh-TW" dirty="0" smtClean="0"/>
                        <a:t>1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以爬蟲抓下所有年份的</a:t>
                      </a:r>
                      <a:r>
                        <a:rPr lang="en-US" altLang="zh-TW" dirty="0" smtClean="0"/>
                        <a:t>IR open-data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8/23-8/30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自錄影片</a:t>
                      </a:r>
                      <a:r>
                        <a:rPr lang="en-US" altLang="zh-TW" dirty="0" smtClean="0"/>
                        <a:t>:</a:t>
                      </a:r>
                      <a:r>
                        <a:rPr lang="zh-TW" altLang="en-US" dirty="0" smtClean="0"/>
                        <a:t>文字探勘</a:t>
                      </a:r>
                      <a:r>
                        <a:rPr lang="en-US" altLang="zh-TW" dirty="0" smtClean="0"/>
                        <a:t>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 smtClean="0"/>
                        <a:t>預測性分析</a:t>
                      </a:r>
                      <a:r>
                        <a:rPr lang="en-US" altLang="zh-TW" dirty="0" smtClean="0"/>
                        <a:t>-stage 2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6065" y="2463720"/>
            <a:ext cx="32543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目標</a:t>
            </a:r>
            <a:r>
              <a:rPr lang="en-US" altLang="zh-TW" dirty="0" smtClean="0">
                <a:latin typeface="+mj-lt"/>
                <a:ea typeface="+mj-ea"/>
              </a:rPr>
              <a:t>: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來源資料整理</a:t>
            </a:r>
            <a:r>
              <a:rPr lang="en-US" altLang="zh-TW" dirty="0" smtClean="0">
                <a:latin typeface="+mj-lt"/>
                <a:ea typeface="+mj-ea"/>
              </a:rPr>
              <a:t>(5-10%)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資料結構訓練</a:t>
            </a:r>
            <a:r>
              <a:rPr lang="en-US" altLang="zh-TW" dirty="0" smtClean="0">
                <a:latin typeface="+mj-lt"/>
                <a:ea typeface="+mj-ea"/>
              </a:rPr>
              <a:t>(30-40</a:t>
            </a:r>
            <a:r>
              <a:rPr lang="en-US" altLang="zh-TW" dirty="0">
                <a:latin typeface="+mj-lt"/>
                <a:ea typeface="+mj-ea"/>
              </a:rPr>
              <a:t>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敘述性分析</a:t>
            </a:r>
            <a:r>
              <a:rPr lang="en-US" altLang="zh-TW" dirty="0">
                <a:latin typeface="+mj-lt"/>
                <a:ea typeface="+mj-ea"/>
              </a:rPr>
              <a:t>(30-40%)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預測性分析</a:t>
            </a:r>
            <a:r>
              <a:rPr lang="en-US" altLang="zh-TW" dirty="0">
                <a:latin typeface="+mj-lt"/>
                <a:ea typeface="+mj-ea"/>
              </a:rPr>
              <a:t>(5-10%)</a:t>
            </a:r>
            <a:endParaRPr lang="en-US" altLang="zh-TW" dirty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endParaRPr lang="en-US" altLang="zh-TW" dirty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開會時間</a:t>
            </a:r>
            <a:r>
              <a:rPr lang="en-US" altLang="zh-TW" dirty="0" smtClean="0">
                <a:latin typeface="+mj-lt"/>
                <a:ea typeface="+mj-ea"/>
              </a:rPr>
              <a:t>: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每週一次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en-US" altLang="zh-TW" dirty="0" smtClean="0">
                <a:latin typeface="+mj-lt"/>
                <a:ea typeface="+mj-ea"/>
              </a:rPr>
              <a:t>30</a:t>
            </a:r>
            <a:r>
              <a:rPr lang="zh-TW" altLang="en-US" dirty="0" smtClean="0">
                <a:latin typeface="+mj-lt"/>
                <a:ea typeface="+mj-ea"/>
              </a:rPr>
              <a:t>分鐘問題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en-US" altLang="zh-TW" dirty="0" smtClean="0">
                <a:latin typeface="+mj-lt"/>
                <a:ea typeface="+mj-ea"/>
              </a:rPr>
              <a:t>30</a:t>
            </a:r>
            <a:r>
              <a:rPr lang="zh-TW" altLang="en-US" dirty="0" smtClean="0">
                <a:latin typeface="+mj-lt"/>
                <a:ea typeface="+mj-ea"/>
              </a:rPr>
              <a:t>分鐘專案</a:t>
            </a:r>
            <a:endParaRPr lang="en-US" altLang="zh-TW" dirty="0" smtClean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endParaRPr lang="en-US" altLang="zh-TW" dirty="0">
              <a:latin typeface="+mj-lt"/>
              <a:ea typeface="+mj-ea"/>
            </a:endParaRPr>
          </a:p>
          <a:p>
            <a:pPr marL="342900" indent="-179705">
              <a:buFont typeface="Arial" charset="0"/>
              <a:buChar char="•"/>
            </a:pPr>
            <a:r>
              <a:rPr lang="zh-TW" altLang="en-US" dirty="0" smtClean="0">
                <a:latin typeface="+mj-lt"/>
                <a:ea typeface="+mj-ea"/>
              </a:rPr>
              <a:t>使用資料</a:t>
            </a:r>
            <a:endParaRPr lang="en-US" altLang="zh-TW" dirty="0" smtClean="0">
              <a:latin typeface="+mj-lt"/>
              <a:ea typeface="+mj-ea"/>
            </a:endParaRPr>
          </a:p>
          <a:p>
            <a:pPr marL="800100" lvl="1" indent="-179705">
              <a:buFont typeface="Arial" charset="0"/>
              <a:buChar char="•"/>
            </a:pPr>
            <a:r>
              <a:rPr lang="zh-TW" altLang="en-US" dirty="0">
                <a:latin typeface="+mj-lt"/>
                <a:ea typeface="+mj-ea"/>
              </a:rPr>
              <a:t>政</a:t>
            </a:r>
            <a:r>
              <a:rPr lang="zh-TW" altLang="en-US" dirty="0" smtClean="0">
                <a:latin typeface="+mj-lt"/>
                <a:ea typeface="+mj-ea"/>
              </a:rPr>
              <a:t>府公開資</a:t>
            </a:r>
            <a:r>
              <a:rPr lang="zh-TW" altLang="en-US" dirty="0">
                <a:latin typeface="+mj-lt"/>
                <a:ea typeface="+mj-ea"/>
              </a:rPr>
              <a:t>料</a:t>
            </a:r>
            <a:endParaRPr lang="en-US" altLang="zh-TW" dirty="0" smtClean="0">
              <a:latin typeface="+mj-lt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最後，希望大家入坑順利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pic>
        <p:nvPicPr>
          <p:cNvPr id="1028" name="Picture 4" descr="Image result for miner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60" y="1900353"/>
            <a:ext cx="9269157" cy="4576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</a:t>
            </a:r>
            <a:r>
              <a:rPr lang="zh-TW" altLang="en-US" dirty="0"/>
              <a:t>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Why R</a:t>
            </a:r>
            <a:endParaRPr lang="en-US" altLang="zh-TW" sz="2800" dirty="0" smtClean="0"/>
          </a:p>
          <a:p>
            <a:r>
              <a:rPr lang="en-US" altLang="zh-TW" sz="2800" dirty="0"/>
              <a:t>R Application Demo </a:t>
            </a:r>
            <a:r>
              <a:rPr lang="en-US" altLang="zh-TW" sz="2800" dirty="0" smtClean="0"/>
              <a:t>for WOM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處處留心皆資料，落花水面皆金礦</a:t>
            </a:r>
            <a:endParaRPr lang="en-US" altLang="zh-TW" sz="2600" dirty="0" smtClean="0"/>
          </a:p>
          <a:p>
            <a:pPr lvl="1"/>
            <a:r>
              <a:rPr lang="zh-TW" altLang="en-US" sz="2600" dirty="0"/>
              <a:t>競爭對</a:t>
            </a:r>
            <a:r>
              <a:rPr lang="zh-TW" altLang="en-US" sz="2600" dirty="0" smtClean="0"/>
              <a:t>手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商業字詞屬性分析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機器學習與客製化</a:t>
            </a:r>
            <a:endParaRPr lang="en-US" altLang="zh-TW" sz="2600" dirty="0" smtClean="0"/>
          </a:p>
          <a:p>
            <a:r>
              <a:rPr lang="zh-TW" altLang="en-US" sz="2800" dirty="0" smtClean="0"/>
              <a:t> </a:t>
            </a:r>
            <a:r>
              <a:rPr lang="en-US" altLang="zh-TW" sz="3000" dirty="0" smtClean="0"/>
              <a:t>From </a:t>
            </a:r>
            <a:r>
              <a:rPr lang="en-US" altLang="zh-TW" sz="3000" dirty="0"/>
              <a:t>practice to </a:t>
            </a:r>
            <a:r>
              <a:rPr lang="en-US" altLang="zh-TW" sz="3000" dirty="0" smtClean="0"/>
              <a:t>peak, </a:t>
            </a:r>
            <a:r>
              <a:rPr lang="en-US" altLang="zh-TW" sz="3000" dirty="0"/>
              <a:t>on project basis</a:t>
            </a:r>
            <a:endParaRPr lang="zh-TW" alt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6695" y="1001004"/>
            <a:ext cx="10390716" cy="701448"/>
          </a:xfrm>
        </p:spPr>
        <p:txBody>
          <a:bodyPr>
            <a:noAutofit/>
          </a:bodyPr>
          <a:lstStyle/>
          <a:p>
            <a:pPr lvl="1"/>
            <a:r>
              <a:rPr lang="zh-TW" altLang="en-US" dirty="0">
                <a:latin typeface="+mj-lt"/>
                <a:ea typeface="+mj-ea"/>
                <a:cs typeface="+mj-cs"/>
              </a:rPr>
              <a:t>簡介資料科學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58" y="2111037"/>
            <a:ext cx="4139849" cy="3774312"/>
          </a:xfr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889760" y="6108700"/>
            <a:ext cx="9115425" cy="266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4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  <a:cs typeface="微軟正黑體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x-none" altLang="en-US" sz="1400" kern="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source: </a:t>
            </a:r>
            <a:r>
              <a:rPr lang="en-US" altLang="zh-TW" sz="1400" kern="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Voulgaris</a:t>
            </a:r>
            <a:r>
              <a:rPr lang="en-US" altLang="zh-TW" sz="14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Zacharias (2014), </a:t>
            </a:r>
            <a:r>
              <a:rPr lang="zh-TW" altLang="en-US" sz="14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400" u="sng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Definitive Guide to Becoming a Data Scientist</a:t>
            </a:r>
            <a:r>
              <a:rPr lang="en-US" altLang="zh-TW" sz="14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 </a:t>
            </a:r>
            <a:r>
              <a:rPr lang="en-US" altLang="zh-TW" sz="1400" dirty="0">
                <a:latin typeface="Times New Roman" pitchFamily="18" charset="0"/>
                <a:cs typeface="Times New Roman" pitchFamily="18" charset="0"/>
              </a:rPr>
              <a:t>Technics Publications,</a:t>
            </a:r>
            <a:r>
              <a:rPr lang="en-US" altLang="zh-TW" sz="1400" kern="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400" kern="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p.17.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8817102" y="1702452"/>
            <a:ext cx="2084832" cy="1409048"/>
          </a:xfrm>
          <a:prstGeom prst="wedgeRectCallout">
            <a:avLst>
              <a:gd name="adj1" fmla="val -97441"/>
              <a:gd name="adj2" fmla="val 433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統計與機率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微積分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線性代數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隨機過程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8125206" y="4403120"/>
            <a:ext cx="2084832" cy="1254378"/>
          </a:xfrm>
          <a:prstGeom prst="wedgeRectCallout">
            <a:avLst>
              <a:gd name="adj1" fmla="val -97441"/>
              <a:gd name="adj2" fmla="val -1982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Domain knowledge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1244679" y="2585694"/>
            <a:ext cx="2084832" cy="1254378"/>
          </a:xfrm>
          <a:prstGeom prst="wedgeRectCallout">
            <a:avLst>
              <a:gd name="adj1" fmla="val 80922"/>
              <a:gd name="adj2" fmla="val -1691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Programming</a:t>
            </a:r>
          </a:p>
        </p:txBody>
      </p:sp>
      <p:pic>
        <p:nvPicPr>
          <p:cNvPr id="10" name="Picture 2" descr="Image result for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95" y="3974891"/>
            <a:ext cx="1105106" cy="8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637" y="4370367"/>
            <a:ext cx="1410929" cy="14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大家猜猜這兩種軟體各多少錢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 smtClean="0"/>
              <a:t>A</a:t>
            </a:r>
            <a:r>
              <a:rPr lang="zh-TW" altLang="en-US" sz="2400" dirty="0" smtClean="0"/>
              <a:t>軟體</a:t>
            </a:r>
            <a:endParaRPr lang="zh-TW" alt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"/>
          <a:stretch>
            <a:fillRect/>
          </a:stretch>
        </p:blipFill>
        <p:spPr bwMode="auto">
          <a:xfrm>
            <a:off x="2051940" y="2730501"/>
            <a:ext cx="4047669" cy="357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/>
          <p:nvPr/>
        </p:nvSpPr>
        <p:spPr bwMode="auto">
          <a:xfrm>
            <a:off x="7210657" y="2017714"/>
            <a:ext cx="2542943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TW" alt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15"/>
          <a:stretch>
            <a:fillRect/>
          </a:stretch>
        </p:blipFill>
        <p:spPr>
          <a:xfrm>
            <a:off x="6384480" y="2686051"/>
            <a:ext cx="3989835" cy="36644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08200" y="2876550"/>
            <a:ext cx="755650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資料編及與檢視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4047" y="2564312"/>
            <a:ext cx="4056339" cy="4215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269" r="2258"/>
          <a:stretch>
            <a:fillRect/>
          </a:stretch>
        </p:blipFill>
        <p:spPr>
          <a:xfrm>
            <a:off x="6374928" y="2651382"/>
            <a:ext cx="3981043" cy="4039943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軟體繪圖種類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7145" y="2564312"/>
            <a:ext cx="3415325" cy="34480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05551" y="2564312"/>
            <a:ext cx="3811461" cy="26590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7145" y="2715246"/>
            <a:ext cx="310549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2417144" y="2994646"/>
            <a:ext cx="1164256" cy="279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/>
              <a:t>A</a:t>
            </a:r>
            <a:r>
              <a:rPr lang="zh-TW" altLang="en-US" kern="0"/>
              <a:t>軟體</a:t>
            </a:r>
            <a:endParaRPr lang="zh-TW" altLang="en-US" kern="0" dirty="0"/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br>
              <a:rPr lang="en-US" altLang="zh-TW" dirty="0"/>
            </a:br>
            <a:r>
              <a:rPr lang="zh-TW" altLang="en-US" sz="2800" dirty="0"/>
              <a:t>散佈矩陣圖</a:t>
            </a:r>
            <a:endParaRPr lang="zh-TW" alt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9580" y="2583888"/>
            <a:ext cx="4358421" cy="3492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73" y="2403965"/>
            <a:ext cx="4660359" cy="385212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06688" y="2017714"/>
            <a:ext cx="2144712" cy="546599"/>
          </a:xfrm>
        </p:spPr>
        <p:txBody>
          <a:bodyPr/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軟體</a:t>
            </a: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1746373" y="2677212"/>
            <a:ext cx="1345619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160037" y="2677212"/>
            <a:ext cx="2149543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3091992" y="3506771"/>
            <a:ext cx="1068045" cy="248867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6729943" y="2583888"/>
            <a:ext cx="2625425" cy="3398956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9355368" y="2583888"/>
            <a:ext cx="1312712" cy="162046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le 14"/>
          <p:cNvSpPr/>
          <p:nvPr/>
        </p:nvSpPr>
        <p:spPr>
          <a:xfrm>
            <a:off x="9355368" y="5085133"/>
            <a:ext cx="1312712" cy="116326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繪圖結果</a:t>
            </a:r>
            <a:br>
              <a:rPr lang="en-US" altLang="zh-TW" dirty="0"/>
            </a:br>
            <a:r>
              <a:rPr lang="zh-TW" altLang="en-US" sz="2800" dirty="0"/>
              <a:t>統計分量圖</a:t>
            </a:r>
            <a:r>
              <a:rPr lang="en-US" altLang="zh-TW" sz="2800" dirty="0"/>
              <a:t>(</a:t>
            </a:r>
            <a:r>
              <a:rPr lang="en-US" altLang="zh-TW" sz="2800" dirty="0" err="1"/>
              <a:t>qq</a:t>
            </a:r>
            <a:r>
              <a:rPr lang="en-US" altLang="zh-TW" sz="2800" dirty="0"/>
              <a:t> plot)</a:t>
            </a:r>
            <a:endParaRPr lang="zh-TW" alt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638" y="2456646"/>
            <a:ext cx="4560262" cy="375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754" y="2662227"/>
            <a:ext cx="4170480" cy="33416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2706688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A</a:t>
            </a:r>
            <a:r>
              <a:rPr lang="zh-TW" altLang="en-US" kern="0" dirty="0"/>
              <a:t>軟體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7210656" y="2017714"/>
            <a:ext cx="2144712" cy="54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charset="2"/>
              <a:buChar char="l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charset="2"/>
              <a:buChar char="n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charset="2"/>
              <a:buChar char="n"/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B</a:t>
            </a:r>
            <a:r>
              <a:rPr lang="zh-TW" altLang="en-US" kern="0" dirty="0"/>
              <a:t>軟體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CDFE-E9AF-4D91-9097-CC270D138A4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0</TotalTime>
  <Words>2347</Words>
  <Application>Kingsoft Office WPP</Application>
  <PresentationFormat>Widescreen</PresentationFormat>
  <Paragraphs>380</Paragraphs>
  <Slides>26</Slides>
  <Notes>14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Theme2</vt:lpstr>
      <vt:lpstr>口碑團隊_2017年暑期資料科學實作計畫</vt:lpstr>
      <vt:lpstr>計畫相關事項</vt:lpstr>
      <vt:lpstr>大綱</vt:lpstr>
      <vt:lpstr>簡介資料科學</vt:lpstr>
      <vt:lpstr>大家猜猜這兩種軟體各多少錢?</vt:lpstr>
      <vt:lpstr>資料編及與檢視</vt:lpstr>
      <vt:lpstr>軟體繪圖種類</vt:lpstr>
      <vt:lpstr>繪圖結果 散佈矩陣圖</vt:lpstr>
      <vt:lpstr>繪圖結果 統計分量圖(qq plot)</vt:lpstr>
      <vt:lpstr>更進階一點的繪圖應用</vt:lpstr>
      <vt:lpstr>請問：A軟體貴? 還是B軟體貴?</vt:lpstr>
      <vt:lpstr>開放軟體與付費軟體功能比較</vt:lpstr>
      <vt:lpstr>R的套件</vt:lpstr>
      <vt:lpstr>R相關的工作機會</vt:lpstr>
      <vt:lpstr>Python很紅，不用嗎?</vt:lpstr>
      <vt:lpstr>大綱</vt:lpstr>
      <vt:lpstr>處處留心皆資料，落花水面皆金礦 動態爬蟲</vt:lpstr>
      <vt:lpstr>處處留心皆資料，落花水面皆金礦 live demo 校務研究爬蟲</vt:lpstr>
      <vt:lpstr>知彼知己，百戰百勝 競爭對手</vt:lpstr>
      <vt:lpstr>商業字詞屬性分析 雷達圖</vt:lpstr>
      <vt:lpstr>機器學習與客製化 GIS直觀找出目標客群</vt:lpstr>
      <vt:lpstr>大綱</vt:lpstr>
      <vt:lpstr>天才與庸才之間的差別不在基因，在「刻意練習」</vt:lpstr>
      <vt:lpstr>R Programming線上課程介紹</vt:lpstr>
      <vt:lpstr>2017年暑期-整體資料科學實作計畫安排</vt:lpstr>
      <vt:lpstr>最後，希望大家入坑順利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slave1</cp:lastModifiedBy>
  <cp:revision>228</cp:revision>
  <dcterms:created xsi:type="dcterms:W3CDTF">2017-07-05T07:30:22Z</dcterms:created>
  <dcterms:modified xsi:type="dcterms:W3CDTF">2017-07-05T07:30:22Z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1028-10.1.0.5707</vt:lpwstr>
  </property>
</Properties>
</file>